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38" r:id="rId1"/>
    <p:sldMasterId id="2147483925" r:id="rId2"/>
    <p:sldMasterId id="2147483951" r:id="rId3"/>
  </p:sldMasterIdLst>
  <p:notesMasterIdLst>
    <p:notesMasterId r:id="rId66"/>
  </p:notesMasterIdLst>
  <p:handoutMasterIdLst>
    <p:handoutMasterId r:id="rId67"/>
  </p:handoutMasterIdLst>
  <p:sldIdLst>
    <p:sldId id="256" r:id="rId4"/>
    <p:sldId id="314" r:id="rId5"/>
    <p:sldId id="315" r:id="rId6"/>
    <p:sldId id="258" r:id="rId7"/>
    <p:sldId id="268" r:id="rId8"/>
    <p:sldId id="354" r:id="rId9"/>
    <p:sldId id="329" r:id="rId10"/>
    <p:sldId id="330" r:id="rId11"/>
    <p:sldId id="334" r:id="rId12"/>
    <p:sldId id="335" r:id="rId13"/>
    <p:sldId id="337" r:id="rId14"/>
    <p:sldId id="338" r:id="rId15"/>
    <p:sldId id="331" r:id="rId16"/>
    <p:sldId id="318" r:id="rId17"/>
    <p:sldId id="332" r:id="rId18"/>
    <p:sldId id="333" r:id="rId19"/>
    <p:sldId id="363" r:id="rId20"/>
    <p:sldId id="364" r:id="rId21"/>
    <p:sldId id="339" r:id="rId22"/>
    <p:sldId id="323" r:id="rId23"/>
    <p:sldId id="340" r:id="rId24"/>
    <p:sldId id="341" r:id="rId25"/>
    <p:sldId id="324" r:id="rId26"/>
    <p:sldId id="342" r:id="rId27"/>
    <p:sldId id="343" r:id="rId28"/>
    <p:sldId id="344" r:id="rId29"/>
    <p:sldId id="353" r:id="rId30"/>
    <p:sldId id="356" r:id="rId31"/>
    <p:sldId id="355" r:id="rId32"/>
    <p:sldId id="357" r:id="rId33"/>
    <p:sldId id="362" r:id="rId34"/>
    <p:sldId id="322" r:id="rId35"/>
    <p:sldId id="351" r:id="rId36"/>
    <p:sldId id="352" r:id="rId37"/>
    <p:sldId id="317" r:id="rId38"/>
    <p:sldId id="325" r:id="rId39"/>
    <p:sldId id="345" r:id="rId40"/>
    <p:sldId id="346" r:id="rId41"/>
    <p:sldId id="347" r:id="rId42"/>
    <p:sldId id="326" r:id="rId43"/>
    <p:sldId id="348" r:id="rId44"/>
    <p:sldId id="349" r:id="rId45"/>
    <p:sldId id="350" r:id="rId46"/>
    <p:sldId id="327" r:id="rId47"/>
    <p:sldId id="358" r:id="rId48"/>
    <p:sldId id="359" r:id="rId49"/>
    <p:sldId id="360" r:id="rId50"/>
    <p:sldId id="377" r:id="rId51"/>
    <p:sldId id="378" r:id="rId52"/>
    <p:sldId id="361" r:id="rId53"/>
    <p:sldId id="365" r:id="rId54"/>
    <p:sldId id="366" r:id="rId55"/>
    <p:sldId id="367" r:id="rId56"/>
    <p:sldId id="368" r:id="rId57"/>
    <p:sldId id="369" r:id="rId58"/>
    <p:sldId id="370" r:id="rId59"/>
    <p:sldId id="371" r:id="rId60"/>
    <p:sldId id="373" r:id="rId61"/>
    <p:sldId id="374" r:id="rId62"/>
    <p:sldId id="375" r:id="rId63"/>
    <p:sldId id="372" r:id="rId64"/>
    <p:sldId id="376" r:id="rId65"/>
  </p:sldIdLst>
  <p:sldSz cx="10058400" cy="6702425"/>
  <p:notesSz cx="7019925" cy="9305925"/>
  <p:defaultTextStyle>
    <a:defPPr>
      <a:defRPr lang="en-US"/>
    </a:defPPr>
    <a:lvl1pPr algn="l" rtl="0" fontAlgn="base">
      <a:spcBef>
        <a:spcPct val="0"/>
      </a:spcBef>
      <a:spcAft>
        <a:spcPct val="0"/>
      </a:spcAft>
      <a:defRPr sz="2400" b="1" kern="1200">
        <a:solidFill>
          <a:schemeClr val="tx1"/>
        </a:solidFill>
        <a:latin typeface="Times New Roman" pitchFamily="18" charset="0"/>
        <a:ea typeface="+mn-ea"/>
        <a:cs typeface="+mn-cs"/>
      </a:defRPr>
    </a:lvl1pPr>
    <a:lvl2pPr marL="457200" algn="l" rtl="0" fontAlgn="base">
      <a:spcBef>
        <a:spcPct val="0"/>
      </a:spcBef>
      <a:spcAft>
        <a:spcPct val="0"/>
      </a:spcAft>
      <a:defRPr sz="2400" b="1" kern="1200">
        <a:solidFill>
          <a:schemeClr val="tx1"/>
        </a:solidFill>
        <a:latin typeface="Times New Roman" pitchFamily="18" charset="0"/>
        <a:ea typeface="+mn-ea"/>
        <a:cs typeface="+mn-cs"/>
      </a:defRPr>
    </a:lvl2pPr>
    <a:lvl3pPr marL="914400" algn="l" rtl="0" fontAlgn="base">
      <a:spcBef>
        <a:spcPct val="0"/>
      </a:spcBef>
      <a:spcAft>
        <a:spcPct val="0"/>
      </a:spcAft>
      <a:defRPr sz="2400" b="1" kern="1200">
        <a:solidFill>
          <a:schemeClr val="tx1"/>
        </a:solidFill>
        <a:latin typeface="Times New Roman" pitchFamily="18" charset="0"/>
        <a:ea typeface="+mn-ea"/>
        <a:cs typeface="+mn-cs"/>
      </a:defRPr>
    </a:lvl3pPr>
    <a:lvl4pPr marL="1371600" algn="l" rtl="0" fontAlgn="base">
      <a:spcBef>
        <a:spcPct val="0"/>
      </a:spcBef>
      <a:spcAft>
        <a:spcPct val="0"/>
      </a:spcAft>
      <a:defRPr sz="2400" b="1" kern="1200">
        <a:solidFill>
          <a:schemeClr val="tx1"/>
        </a:solidFill>
        <a:latin typeface="Times New Roman" pitchFamily="18" charset="0"/>
        <a:ea typeface="+mn-ea"/>
        <a:cs typeface="+mn-cs"/>
      </a:defRPr>
    </a:lvl4pPr>
    <a:lvl5pPr marL="1828800" algn="l" rtl="0" fontAlgn="base">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11">
          <p15:clr>
            <a:srgbClr val="A4A3A4"/>
          </p15:clr>
        </p15:guide>
        <p15:guide id="2" pos="3168">
          <p15:clr>
            <a:srgbClr val="A4A3A4"/>
          </p15:clr>
        </p15:guide>
      </p15:sldGuideLst>
    </p:ext>
    <p:ext uri="{2D200454-40CA-4A62-9FC3-DE9A4176ACB9}">
      <p15:notesGuideLst xmlns:p15="http://schemas.microsoft.com/office/powerpoint/2012/main">
        <p15:guide id="1" orient="horz" pos="2931">
          <p15:clr>
            <a:srgbClr val="A4A3A4"/>
          </p15:clr>
        </p15:guide>
        <p15:guide id="2" pos="221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506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68" autoAdjust="0"/>
    <p:restoredTop sz="86480" autoAdjust="0"/>
  </p:normalViewPr>
  <p:slideViewPr>
    <p:cSldViewPr>
      <p:cViewPr varScale="1">
        <p:scale>
          <a:sx n="101" d="100"/>
          <a:sy n="101" d="100"/>
        </p:scale>
        <p:origin x="1164" y="108"/>
      </p:cViewPr>
      <p:guideLst>
        <p:guide orient="horz" pos="2111"/>
        <p:guide pos="3168"/>
      </p:guideLst>
    </p:cSldViewPr>
  </p:slideViewPr>
  <p:outlineViewPr>
    <p:cViewPr>
      <p:scale>
        <a:sx n="33" d="100"/>
        <a:sy n="33" d="100"/>
      </p:scale>
      <p:origin x="0" y="-5472"/>
    </p:cViewPr>
  </p:outlineViewPr>
  <p:notesTextViewPr>
    <p:cViewPr>
      <p:scale>
        <a:sx n="3" d="2"/>
        <a:sy n="3" d="2"/>
      </p:scale>
      <p:origin x="0" y="0"/>
    </p:cViewPr>
  </p:notesTextViewPr>
  <p:sorterViewPr>
    <p:cViewPr>
      <p:scale>
        <a:sx n="66" d="100"/>
        <a:sy n="66" d="100"/>
      </p:scale>
      <p:origin x="0" y="0"/>
    </p:cViewPr>
  </p:sorterViewPr>
  <p:notesViewPr>
    <p:cSldViewPr>
      <p:cViewPr>
        <p:scale>
          <a:sx n="66" d="100"/>
          <a:sy n="66" d="100"/>
        </p:scale>
        <p:origin x="-936" y="360"/>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3041968" cy="465296"/>
          </a:xfrm>
          <a:prstGeom prst="rect">
            <a:avLst/>
          </a:prstGeom>
          <a:noFill/>
          <a:ln w="9525">
            <a:noFill/>
            <a:miter lim="800000"/>
            <a:headEnd/>
            <a:tailEnd/>
          </a:ln>
          <a:effectLst/>
        </p:spPr>
        <p:txBody>
          <a:bodyPr vert="horz" wrap="square" lIns="93287" tIns="46644" rIns="93287" bIns="46644" numCol="1" anchor="t" anchorCtr="0" compatLnSpc="1">
            <a:prstTxWarp prst="textNoShape">
              <a:avLst/>
            </a:prstTxWarp>
          </a:bodyPr>
          <a:lstStyle>
            <a:lvl1pPr eaLnBrk="0" hangingPunct="0">
              <a:defRPr sz="1200" b="0" dirty="0">
                <a:latin typeface="Times New Roman"/>
              </a:defRPr>
            </a:lvl1pPr>
          </a:lstStyle>
          <a:p>
            <a:pPr>
              <a:defRPr/>
            </a:pPr>
            <a:endParaRPr lang="en-US"/>
          </a:p>
        </p:txBody>
      </p:sp>
      <p:sp>
        <p:nvSpPr>
          <p:cNvPr id="47107" name="Rectangle 3"/>
          <p:cNvSpPr>
            <a:spLocks noGrp="1" noChangeArrowheads="1"/>
          </p:cNvSpPr>
          <p:nvPr>
            <p:ph type="dt" sz="quarter" idx="1"/>
          </p:nvPr>
        </p:nvSpPr>
        <p:spPr bwMode="auto">
          <a:xfrm>
            <a:off x="3977957" y="0"/>
            <a:ext cx="3041968" cy="465296"/>
          </a:xfrm>
          <a:prstGeom prst="rect">
            <a:avLst/>
          </a:prstGeom>
          <a:noFill/>
          <a:ln w="9525">
            <a:noFill/>
            <a:miter lim="800000"/>
            <a:headEnd/>
            <a:tailEnd/>
          </a:ln>
          <a:effectLst/>
        </p:spPr>
        <p:txBody>
          <a:bodyPr vert="horz" wrap="square" lIns="93287" tIns="46644" rIns="93287" bIns="46644" numCol="1" anchor="t" anchorCtr="0" compatLnSpc="1">
            <a:prstTxWarp prst="textNoShape">
              <a:avLst/>
            </a:prstTxWarp>
          </a:bodyPr>
          <a:lstStyle>
            <a:lvl1pPr algn="r" eaLnBrk="0" hangingPunct="0">
              <a:defRPr sz="1200" b="0" dirty="0">
                <a:latin typeface="Times New Roman"/>
              </a:defRPr>
            </a:lvl1pPr>
          </a:lstStyle>
          <a:p>
            <a:pPr>
              <a:defRPr/>
            </a:pPr>
            <a:endParaRPr lang="en-US"/>
          </a:p>
        </p:txBody>
      </p:sp>
      <p:sp>
        <p:nvSpPr>
          <p:cNvPr id="47108" name="Rectangle 4"/>
          <p:cNvSpPr>
            <a:spLocks noGrp="1" noChangeArrowheads="1"/>
          </p:cNvSpPr>
          <p:nvPr>
            <p:ph type="ftr" sz="quarter" idx="2"/>
          </p:nvPr>
        </p:nvSpPr>
        <p:spPr bwMode="auto">
          <a:xfrm>
            <a:off x="0" y="8840629"/>
            <a:ext cx="3041968" cy="465296"/>
          </a:xfrm>
          <a:prstGeom prst="rect">
            <a:avLst/>
          </a:prstGeom>
          <a:noFill/>
          <a:ln w="9525">
            <a:noFill/>
            <a:miter lim="800000"/>
            <a:headEnd/>
            <a:tailEnd/>
          </a:ln>
          <a:effectLst/>
        </p:spPr>
        <p:txBody>
          <a:bodyPr vert="horz" wrap="square" lIns="93287" tIns="46644" rIns="93287" bIns="46644" numCol="1" anchor="b" anchorCtr="0" compatLnSpc="1">
            <a:prstTxWarp prst="textNoShape">
              <a:avLst/>
            </a:prstTxWarp>
          </a:bodyPr>
          <a:lstStyle>
            <a:lvl1pPr eaLnBrk="0" hangingPunct="0">
              <a:defRPr sz="1200" b="0" dirty="0">
                <a:latin typeface="Times New Roman"/>
              </a:defRPr>
            </a:lvl1pPr>
          </a:lstStyle>
          <a:p>
            <a:pPr>
              <a:defRPr/>
            </a:pPr>
            <a:endParaRPr lang="en-US"/>
          </a:p>
        </p:txBody>
      </p:sp>
      <p:sp>
        <p:nvSpPr>
          <p:cNvPr id="47109" name="Rectangle 5"/>
          <p:cNvSpPr>
            <a:spLocks noGrp="1" noChangeArrowheads="1"/>
          </p:cNvSpPr>
          <p:nvPr>
            <p:ph type="sldNum" sz="quarter" idx="3"/>
          </p:nvPr>
        </p:nvSpPr>
        <p:spPr bwMode="auto">
          <a:xfrm>
            <a:off x="3977957" y="8840629"/>
            <a:ext cx="3041968" cy="465296"/>
          </a:xfrm>
          <a:prstGeom prst="rect">
            <a:avLst/>
          </a:prstGeom>
          <a:noFill/>
          <a:ln w="9525">
            <a:noFill/>
            <a:miter lim="800000"/>
            <a:headEnd/>
            <a:tailEnd/>
          </a:ln>
          <a:effectLst/>
        </p:spPr>
        <p:txBody>
          <a:bodyPr vert="horz" wrap="square" lIns="93287" tIns="46644" rIns="93287" bIns="46644" numCol="1" anchor="b" anchorCtr="0" compatLnSpc="1">
            <a:prstTxWarp prst="textNoShape">
              <a:avLst/>
            </a:prstTxWarp>
          </a:bodyPr>
          <a:lstStyle>
            <a:lvl1pPr algn="r" eaLnBrk="0" hangingPunct="0">
              <a:defRPr sz="1200" b="0">
                <a:latin typeface="Times New Roman"/>
              </a:defRPr>
            </a:lvl1pPr>
          </a:lstStyle>
          <a:p>
            <a:pPr>
              <a:defRPr/>
            </a:pPr>
            <a:fld id="{3C0606C4-64F1-4435-884D-B51102C6BD6D}" type="slidenum">
              <a:rPr lang="en-US"/>
              <a:pPr>
                <a:defRPr/>
              </a:pPr>
              <a:t>‹#›</a:t>
            </a:fld>
            <a:endParaRPr lang="en-US" dirty="0"/>
          </a:p>
        </p:txBody>
      </p:sp>
    </p:spTree>
    <p:extLst>
      <p:ext uri="{BB962C8B-B14F-4D97-AF65-F5344CB8AC3E}">
        <p14:creationId xmlns:p14="http://schemas.microsoft.com/office/powerpoint/2010/main" val="215611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41968" cy="465296"/>
          </a:xfrm>
          <a:prstGeom prst="rect">
            <a:avLst/>
          </a:prstGeom>
          <a:noFill/>
          <a:ln w="9525">
            <a:noFill/>
            <a:miter lim="800000"/>
            <a:headEnd/>
            <a:tailEnd/>
          </a:ln>
          <a:effectLst/>
        </p:spPr>
        <p:txBody>
          <a:bodyPr vert="horz" wrap="square" lIns="93287" tIns="46644" rIns="93287" bIns="46644" numCol="1" anchor="t" anchorCtr="0" compatLnSpc="1">
            <a:prstTxWarp prst="textNoShape">
              <a:avLst/>
            </a:prstTxWarp>
          </a:bodyPr>
          <a:lstStyle>
            <a:lvl1pPr eaLnBrk="0" hangingPunct="0">
              <a:defRPr sz="1200" b="0" dirty="0">
                <a:latin typeface="Times New Roman"/>
              </a:defRPr>
            </a:lvl1pPr>
          </a:lstStyle>
          <a:p>
            <a:pPr>
              <a:defRPr/>
            </a:pPr>
            <a:endParaRPr lang="en-US"/>
          </a:p>
        </p:txBody>
      </p:sp>
      <p:sp>
        <p:nvSpPr>
          <p:cNvPr id="3075" name="Rectangle 3"/>
          <p:cNvSpPr>
            <a:spLocks noGrp="1" noChangeArrowheads="1"/>
          </p:cNvSpPr>
          <p:nvPr>
            <p:ph type="dt" idx="1"/>
          </p:nvPr>
        </p:nvSpPr>
        <p:spPr bwMode="auto">
          <a:xfrm>
            <a:off x="3977957" y="0"/>
            <a:ext cx="3041968" cy="465296"/>
          </a:xfrm>
          <a:prstGeom prst="rect">
            <a:avLst/>
          </a:prstGeom>
          <a:noFill/>
          <a:ln w="9525">
            <a:noFill/>
            <a:miter lim="800000"/>
            <a:headEnd/>
            <a:tailEnd/>
          </a:ln>
          <a:effectLst/>
        </p:spPr>
        <p:txBody>
          <a:bodyPr vert="horz" wrap="square" lIns="93287" tIns="46644" rIns="93287" bIns="46644" numCol="1" anchor="t" anchorCtr="0" compatLnSpc="1">
            <a:prstTxWarp prst="textNoShape">
              <a:avLst/>
            </a:prstTxWarp>
          </a:bodyPr>
          <a:lstStyle>
            <a:lvl1pPr algn="r" eaLnBrk="0" hangingPunct="0">
              <a:defRPr sz="1200" b="0" dirty="0">
                <a:latin typeface="Times New Roman"/>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892175" y="698500"/>
            <a:ext cx="5235575" cy="348932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5990" y="4420315"/>
            <a:ext cx="5147945" cy="4187666"/>
          </a:xfrm>
          <a:prstGeom prst="rect">
            <a:avLst/>
          </a:prstGeom>
          <a:noFill/>
          <a:ln w="9525">
            <a:noFill/>
            <a:miter lim="800000"/>
            <a:headEnd/>
            <a:tailEnd/>
          </a:ln>
          <a:effectLst/>
        </p:spPr>
        <p:txBody>
          <a:bodyPr vert="horz" wrap="square" lIns="93287" tIns="46644" rIns="93287" bIns="4664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40629"/>
            <a:ext cx="3041968" cy="465296"/>
          </a:xfrm>
          <a:prstGeom prst="rect">
            <a:avLst/>
          </a:prstGeom>
          <a:noFill/>
          <a:ln w="9525">
            <a:noFill/>
            <a:miter lim="800000"/>
            <a:headEnd/>
            <a:tailEnd/>
          </a:ln>
          <a:effectLst/>
        </p:spPr>
        <p:txBody>
          <a:bodyPr vert="horz" wrap="square" lIns="93287" tIns="46644" rIns="93287" bIns="46644" numCol="1" anchor="b" anchorCtr="0" compatLnSpc="1">
            <a:prstTxWarp prst="textNoShape">
              <a:avLst/>
            </a:prstTxWarp>
          </a:bodyPr>
          <a:lstStyle>
            <a:lvl1pPr eaLnBrk="0" hangingPunct="0">
              <a:defRPr sz="1200" b="0" dirty="0">
                <a:latin typeface="Times New Roman"/>
              </a:defRPr>
            </a:lvl1pPr>
          </a:lstStyle>
          <a:p>
            <a:pPr>
              <a:defRPr/>
            </a:pPr>
            <a:endParaRPr lang="en-US"/>
          </a:p>
        </p:txBody>
      </p:sp>
      <p:sp>
        <p:nvSpPr>
          <p:cNvPr id="3079" name="Rectangle 7"/>
          <p:cNvSpPr>
            <a:spLocks noGrp="1" noChangeArrowheads="1"/>
          </p:cNvSpPr>
          <p:nvPr>
            <p:ph type="sldNum" sz="quarter" idx="5"/>
          </p:nvPr>
        </p:nvSpPr>
        <p:spPr bwMode="auto">
          <a:xfrm>
            <a:off x="3977957" y="8840629"/>
            <a:ext cx="3041968" cy="465296"/>
          </a:xfrm>
          <a:prstGeom prst="rect">
            <a:avLst/>
          </a:prstGeom>
          <a:noFill/>
          <a:ln w="9525">
            <a:noFill/>
            <a:miter lim="800000"/>
            <a:headEnd/>
            <a:tailEnd/>
          </a:ln>
          <a:effectLst/>
        </p:spPr>
        <p:txBody>
          <a:bodyPr vert="horz" wrap="square" lIns="93287" tIns="46644" rIns="93287" bIns="46644" numCol="1" anchor="b" anchorCtr="0" compatLnSpc="1">
            <a:prstTxWarp prst="textNoShape">
              <a:avLst/>
            </a:prstTxWarp>
          </a:bodyPr>
          <a:lstStyle>
            <a:lvl1pPr algn="r" eaLnBrk="0" hangingPunct="0">
              <a:defRPr sz="1200" b="0">
                <a:latin typeface="Times New Roman"/>
              </a:defRPr>
            </a:lvl1pPr>
          </a:lstStyle>
          <a:p>
            <a:pPr>
              <a:defRPr/>
            </a:pPr>
            <a:fld id="{910A0870-E040-46F2-A9C3-5AB9D8CA4E4D}" type="slidenum">
              <a:rPr lang="en-US"/>
              <a:pPr>
                <a:defRPr/>
              </a:pPr>
              <a:t>‹#›</a:t>
            </a:fld>
            <a:endParaRPr lang="en-US" dirty="0"/>
          </a:p>
        </p:txBody>
      </p:sp>
    </p:spTree>
    <p:extLst>
      <p:ext uri="{BB962C8B-B14F-4D97-AF65-F5344CB8AC3E}">
        <p14:creationId xmlns:p14="http://schemas.microsoft.com/office/powerpoint/2010/main" val="13784144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a:ea typeface="+mn-ea"/>
        <a:cs typeface="+mn-cs"/>
      </a:defRPr>
    </a:lvl1pPr>
    <a:lvl2pPr marL="457200" algn="l" rtl="0" eaLnBrk="0" fontAlgn="base" hangingPunct="0">
      <a:spcBef>
        <a:spcPct val="30000"/>
      </a:spcBef>
      <a:spcAft>
        <a:spcPct val="0"/>
      </a:spcAft>
      <a:defRPr sz="1200" kern="1200">
        <a:solidFill>
          <a:schemeClr val="tx1"/>
        </a:solidFill>
        <a:latin typeface="Times New Roman"/>
        <a:ea typeface="+mn-ea"/>
        <a:cs typeface="+mn-cs"/>
      </a:defRPr>
    </a:lvl2pPr>
    <a:lvl3pPr marL="914400" algn="l" rtl="0" eaLnBrk="0" fontAlgn="base" hangingPunct="0">
      <a:spcBef>
        <a:spcPct val="30000"/>
      </a:spcBef>
      <a:spcAft>
        <a:spcPct val="0"/>
      </a:spcAft>
      <a:defRPr sz="1200" kern="1200">
        <a:solidFill>
          <a:schemeClr val="tx1"/>
        </a:solidFill>
        <a:latin typeface="Times New Roman"/>
        <a:ea typeface="+mn-ea"/>
        <a:cs typeface="+mn-cs"/>
      </a:defRPr>
    </a:lvl3pPr>
    <a:lvl4pPr marL="1371600" algn="l" rtl="0" eaLnBrk="0" fontAlgn="base" hangingPunct="0">
      <a:spcBef>
        <a:spcPct val="30000"/>
      </a:spcBef>
      <a:spcAft>
        <a:spcPct val="0"/>
      </a:spcAft>
      <a:defRPr sz="1200" kern="1200">
        <a:solidFill>
          <a:schemeClr val="tx1"/>
        </a:solidFill>
        <a:latin typeface="Times New Roman"/>
        <a:ea typeface="+mn-ea"/>
        <a:cs typeface="+mn-cs"/>
      </a:defRPr>
    </a:lvl4pPr>
    <a:lvl5pPr marL="1828800" algn="l" rtl="0" eaLnBrk="0" fontAlgn="base" hangingPunct="0">
      <a:spcBef>
        <a:spcPct val="30000"/>
      </a:spcBef>
      <a:spcAft>
        <a:spcPct val="0"/>
      </a:spcAft>
      <a:defRPr sz="1200" kern="1200">
        <a:solidFill>
          <a:schemeClr val="tx1"/>
        </a:solidFill>
        <a:latin typeface="Times New Roman"/>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3186C26B-71A4-41EA-B202-8F9FEA75456D}" type="slidenum">
              <a:rPr lang="en-US" smtClean="0">
                <a:latin typeface="Times New Roman" pitchFamily="18" charset="0"/>
              </a:rPr>
              <a:pPr/>
              <a:t>1</a:t>
            </a:fld>
            <a:endParaRPr lang="en-US">
              <a:latin typeface="Times New Roman" pitchFamily="18" charset="0"/>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p:spPr>
        <p:txBody>
          <a:bodyPr/>
          <a:lstStyle/>
          <a:p>
            <a:r>
              <a:rPr lang="en-US" sz="1400" dirty="0">
                <a:latin typeface="Times New Roman" pitchFamily="18" charset="0"/>
              </a:rPr>
              <a:t>Start talk with pictures of (1) ER and (2) Star Trek.</a:t>
            </a:r>
          </a:p>
          <a:p>
            <a:r>
              <a:rPr lang="en-US" sz="1400" dirty="0">
                <a:latin typeface="Times New Roman" pitchFamily="18" charset="0"/>
              </a:rPr>
              <a:t>	Is this really medicine today (ER)and is this the medicine of the future (star trek)?  How many of you have seen an episode of ER and Star Trek?  The healthcare they depict would be wonderful.  It would be fantastic that upon entering the ER you would receive immediate attention with a smile from a courteous and beautiful staff member and life threatening injuries would be treated in the emergency room.  Have you been to an ER recently?  You know I have never seen the doctors get paid, now that’s real.</a:t>
            </a:r>
          </a:p>
          <a:p>
            <a:r>
              <a:rPr lang="en-US" sz="1400" dirty="0">
                <a:latin typeface="Times New Roman" pitchFamily="18" charset="0"/>
              </a:rPr>
              <a:t>	How about if we were able to run a wand over your body and immediately be able to diagnosis and treat any ailment that you may have as in Star Trek.  That would be great.</a:t>
            </a:r>
          </a:p>
          <a:p>
            <a:r>
              <a:rPr lang="en-US" sz="1400" dirty="0">
                <a:latin typeface="Times New Roman" pitchFamily="18" charset="0"/>
              </a:rPr>
              <a:t>	Well Hollywood is not totally off base in their perception of how medicine should be.  Maybe they can inspire us to be better doctors and surgeons.  To smile, to be courteous, to be educated and possess the tools that would make your trip to the doctor painless and satisfying.</a:t>
            </a:r>
          </a:p>
          <a:p>
            <a:endParaRPr lang="en-US" sz="1400" dirty="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8303CF-55F6-410C-897D-F742A8D13900}"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19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p:cNvSpPr>
            <a:spLocks noGrp="1" noChangeArrowheads="1"/>
          </p:cNvSpPr>
          <p:nvPr>
            <p:ph type="sldNum" sz="quarter" idx="5"/>
          </p:nvPr>
        </p:nvSpPr>
        <p:spPr>
          <a:ln/>
        </p:spPr>
        <p:txBody>
          <a:bodyPr/>
          <a:lstStyle/>
          <a:p>
            <a:fld id="{F073D437-123A-460A-A16E-A3998D7BD0D1}" type="slidenum">
              <a:rPr lang="en-US"/>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a:latin typeface="Times New Roman" pitchFamily="18" charset="0"/>
            </a:endParaRPr>
          </a:p>
        </p:txBody>
      </p:sp>
      <p:sp>
        <p:nvSpPr>
          <p:cNvPr id="18435" name="Slide Number Placeholder 3"/>
          <p:cNvSpPr>
            <a:spLocks noGrp="1"/>
          </p:cNvSpPr>
          <p:nvPr>
            <p:ph type="sldNum" sz="quarter" idx="5"/>
          </p:nvPr>
        </p:nvSpPr>
        <p:spPr>
          <a:noFill/>
        </p:spPr>
        <p:txBody>
          <a:bodyPr/>
          <a:lstStyle/>
          <a:p>
            <a:fld id="{629DEBF3-8B64-4EA0-A6BE-BAC31B6C26EC}" type="slidenum">
              <a:rPr lang="en-US" smtClean="0">
                <a:latin typeface="Times New Roman" pitchFamily="18" charset="0"/>
              </a:rPr>
              <a:pPr/>
              <a:t>2</a:t>
            </a:fld>
            <a:endParaRPr lang="en-US">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21</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22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p:cNvSpPr>
            <a:spLocks noGrp="1" noChangeArrowheads="1"/>
          </p:cNvSpPr>
          <p:nvPr>
            <p:ph type="sldNum" sz="quarter" idx="5"/>
          </p:nvPr>
        </p:nvSpPr>
        <p:spPr>
          <a:ln/>
        </p:spPr>
        <p:txBody>
          <a:bodyPr/>
          <a:lstStyle/>
          <a:p>
            <a:fld id="{597CE8B3-21D2-46E8-BEA2-CFF5C114E33D}" type="slidenum">
              <a:rPr lang="en-US"/>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24</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25</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26</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27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28</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29</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30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p:spPr>
        <p:txBody>
          <a:bodyPr/>
          <a:lstStyle/>
          <a:p>
            <a:endParaRPr lang="en-US">
              <a:latin typeface="Times New Roman" pitchFamily="18" charset="0"/>
            </a:endParaRPr>
          </a:p>
        </p:txBody>
      </p:sp>
      <p:sp>
        <p:nvSpPr>
          <p:cNvPr id="20483" name="Slide Number Placeholder 3"/>
          <p:cNvSpPr>
            <a:spLocks noGrp="1"/>
          </p:cNvSpPr>
          <p:nvPr>
            <p:ph type="sldNum" sz="quarter" idx="5"/>
          </p:nvPr>
        </p:nvSpPr>
        <p:spPr>
          <a:noFill/>
        </p:spPr>
        <p:txBody>
          <a:bodyPr/>
          <a:lstStyle/>
          <a:p>
            <a:fld id="{4D108F22-4D92-477F-9586-5B0F46856EEA}" type="slidenum">
              <a:rPr lang="en-US" smtClean="0">
                <a:latin typeface="Times New Roman" pitchFamily="18" charset="0"/>
              </a:rPr>
              <a:pPr/>
              <a:t>3</a:t>
            </a:fld>
            <a:endParaRPr lang="en-US">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p:cNvSpPr>
            <a:spLocks noGrp="1" noChangeArrowheads="1"/>
          </p:cNvSpPr>
          <p:nvPr>
            <p:ph type="sldNum" sz="quarter" idx="5"/>
          </p:nvPr>
        </p:nvSpPr>
        <p:spPr>
          <a:ln/>
        </p:spPr>
        <p:txBody>
          <a:bodyPr/>
          <a:lstStyle/>
          <a:p>
            <a:fld id="{3988D5B9-72B7-4D93-A762-941B8B0D69D9}" type="slidenum">
              <a:rPr lang="en-US"/>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p:cNvSpPr>
            <a:spLocks noGrp="1" noChangeArrowheads="1"/>
          </p:cNvSpPr>
          <p:nvPr>
            <p:ph type="sldNum" sz="quarter" idx="5"/>
          </p:nvPr>
        </p:nvSpPr>
        <p:spPr>
          <a:ln/>
        </p:spPr>
        <p:txBody>
          <a:bodyPr/>
          <a:lstStyle/>
          <a:p>
            <a:fld id="{3988D5B9-72B7-4D93-A762-941B8B0D69D9}" type="slidenum">
              <a:rPr lang="en-US"/>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33</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34</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35</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p:cNvSpPr>
            <a:spLocks noGrp="1" noChangeArrowheads="1"/>
          </p:cNvSpPr>
          <p:nvPr>
            <p:ph type="sldNum" sz="quarter" idx="5"/>
          </p:nvPr>
        </p:nvSpPr>
        <p:spPr>
          <a:ln/>
        </p:spPr>
        <p:txBody>
          <a:bodyPr/>
          <a:lstStyle/>
          <a:p>
            <a:fld id="{D19A3C2C-9682-4237-B547-B468588ED409}" type="slidenum">
              <a:rPr lang="en-US"/>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37</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38</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39</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p:cNvSpPr>
            <a:spLocks noGrp="1" noChangeArrowheads="1"/>
          </p:cNvSpPr>
          <p:nvPr>
            <p:ph type="sldNum" sz="quarter" idx="5"/>
          </p:nvPr>
        </p:nvSpPr>
        <p:spPr>
          <a:ln/>
        </p:spPr>
        <p:txBody>
          <a:bodyPr/>
          <a:lstStyle/>
          <a:p>
            <a:fld id="{C300DDFB-06AC-4710-B549-D957214099DC}" type="slidenum">
              <a:rPr lang="en-US"/>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fld id="{772E27B7-4942-454B-9979-3055D5A28D20}" type="slidenum">
              <a:rPr lang="en-US" smtClean="0">
                <a:latin typeface="Times New Roman" pitchFamily="18" charset="0"/>
              </a:rPr>
              <a:pPr/>
              <a:t>4</a:t>
            </a:fld>
            <a:endParaRPr lang="en-US">
              <a:latin typeface="Times New Roman" pitchFamily="18"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r>
              <a:rPr lang="en-US" sz="1400" dirty="0">
                <a:latin typeface="Times New Roman" pitchFamily="18" charset="0"/>
              </a:rPr>
              <a:t>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41</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42</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43</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p:cNvSpPr>
            <a:spLocks noGrp="1" noChangeArrowheads="1"/>
          </p:cNvSpPr>
          <p:nvPr>
            <p:ph type="sldNum" sz="quarter" idx="5"/>
          </p:nvPr>
        </p:nvSpPr>
        <p:spPr>
          <a:ln/>
        </p:spPr>
        <p:txBody>
          <a:bodyPr/>
          <a:lstStyle/>
          <a:p>
            <a:fld id="{08ACBD4F-76A6-4B95-98B5-68C0B8F17DFB}" type="slidenum">
              <a:rPr lang="en-US"/>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45</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46</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47</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50</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60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523AC3E8-12CB-4EB4-B3FA-7DF2CA491176}" type="slidenum">
              <a:rPr lang="en-US" smtClean="0">
                <a:latin typeface="Times New Roman" pitchFamily="18" charset="0"/>
              </a:rPr>
              <a:pPr/>
              <a:t>5</a:t>
            </a:fld>
            <a:endParaRPr lang="en-US">
              <a:latin typeface="Times New Roman" pitchFamily="18"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r>
              <a:rPr lang="en-US" sz="1400" dirty="0">
                <a:latin typeface="Times New Roman" pitchFamily="18" charset="0"/>
              </a:rPr>
              <a:t>	Well, after an injury we have always been told to ice, elevate and wrap the injured extremity.  This is a device which was developed and perfected at the Methodist Sports Medicine Center and has been used with great success in assisting to ice and compress an injured extremity.  The elevation is your own.  This device has been proven successful in decreasing swelling and pain associated with injuries or surgery.  By controlling the factors I just mentioned we can concentrate on rehabilitating the injury.  The end result is an athlete who can return to his or her sport faster.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10A0870-E040-46F2-A9C3-5AB9D8CA4E4D}"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082100"/>
            <a:ext cx="8549640" cy="1436677"/>
          </a:xfrm>
        </p:spPr>
        <p:txBody>
          <a:bodyPr/>
          <a:lstStyle/>
          <a:p>
            <a:r>
              <a:rPr lang="en-US"/>
              <a:t>Click to edit Master title style</a:t>
            </a:r>
          </a:p>
        </p:txBody>
      </p:sp>
      <p:sp>
        <p:nvSpPr>
          <p:cNvPr id="3" name="Subtitle 2"/>
          <p:cNvSpPr>
            <a:spLocks noGrp="1"/>
          </p:cNvSpPr>
          <p:nvPr>
            <p:ph type="subTitle" idx="1"/>
          </p:nvPr>
        </p:nvSpPr>
        <p:spPr>
          <a:xfrm>
            <a:off x="1508760" y="3798041"/>
            <a:ext cx="7040880" cy="1712842"/>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CA82876-0469-4F48-8E26-8C88C459BD15}" type="datetimeFigureOut">
              <a:rPr lang="en-US"/>
              <a:pPr>
                <a:defRPr/>
              </a:pPr>
              <a:t>6/15/2023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992F150-35D8-4FC1-A61F-DE14B8864E4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4691701"/>
            <a:ext cx="6035040" cy="55388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517" y="598874"/>
            <a:ext cx="6035040" cy="402145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971517" y="5245579"/>
            <a:ext cx="6035040" cy="78660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E010B84-71DB-482F-9798-6A4B3EBE08A7}" type="datetimeFigureOut">
              <a:rPr lang="en-US"/>
              <a:pPr>
                <a:defRPr/>
              </a:pPr>
              <a:t>6/15/2023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91E6704-0F0A-4590-A878-A4FD5D1226E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6BDB299-176E-42C6-B504-CD63A2DDC2F8}" type="datetimeFigureOut">
              <a:rPr lang="en-US"/>
              <a:pPr>
                <a:defRPr/>
              </a:pPr>
              <a:t>6/15/2023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E0D1DC-2C58-4D3D-8A0B-54A85928C6F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268408"/>
            <a:ext cx="2263140" cy="571878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268408"/>
            <a:ext cx="6621780" cy="57187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5FE38E0-7C80-488F-811D-C3FBEF6DF5D0}" type="datetimeFigureOut">
              <a:rPr lang="en-US"/>
              <a:pPr>
                <a:defRPr/>
              </a:pPr>
              <a:t>6/15/2023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2D79A2-054E-4DFF-BB26-480EF112586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082099"/>
            <a:ext cx="8549640" cy="1436677"/>
          </a:xfrm>
        </p:spPr>
        <p:txBody>
          <a:bodyPr/>
          <a:lstStyle/>
          <a:p>
            <a:r>
              <a:rPr lang="en-US"/>
              <a:t>Click to edit Master title style</a:t>
            </a:r>
          </a:p>
        </p:txBody>
      </p:sp>
      <p:sp>
        <p:nvSpPr>
          <p:cNvPr id="3" name="Subtitle 2"/>
          <p:cNvSpPr>
            <a:spLocks noGrp="1"/>
          </p:cNvSpPr>
          <p:nvPr>
            <p:ph type="subTitle" idx="1"/>
          </p:nvPr>
        </p:nvSpPr>
        <p:spPr>
          <a:xfrm>
            <a:off x="1508760" y="3798041"/>
            <a:ext cx="7040880" cy="1712842"/>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CA82876-0469-4F48-8E26-8C88C459BD15}" type="datetimeFigureOut">
              <a:rPr lang="en-US"/>
              <a:pPr>
                <a:defRPr/>
              </a:pPr>
              <a:t>6/15/2023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992F150-35D8-4FC1-A61F-DE14B8864E43}"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E667C96-F95C-4FFF-90EC-701244ED9010}" type="datetimeFigureOut">
              <a:rPr lang="en-US"/>
              <a:pPr>
                <a:defRPr/>
              </a:pPr>
              <a:t>6/15/2023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9523A2-752D-481B-BF75-17CE31A1239B}"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306929"/>
            <a:ext cx="8549640" cy="13311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4544" y="2840776"/>
            <a:ext cx="8549640" cy="146615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C1F7071-6DED-446F-84C9-47503195D608}" type="datetimeFigureOut">
              <a:rPr lang="en-US"/>
              <a:pPr>
                <a:defRPr/>
              </a:pPr>
              <a:t>6/15/2023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0F7E87-AB9B-454C-AE0E-959A3E4AA6B7}"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563902"/>
            <a:ext cx="4442460" cy="442329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563902"/>
            <a:ext cx="4442460" cy="442329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8943DA1-C709-4D43-937E-B665E9B735B5}" type="datetimeFigureOut">
              <a:rPr lang="en-US"/>
              <a:pPr>
                <a:defRPr/>
              </a:pPr>
              <a:t>6/15/2023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F281D25-E89F-4E69-8886-288BF8512B80}"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1" y="1500291"/>
            <a:ext cx="4444207" cy="6252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2921" y="2125538"/>
            <a:ext cx="4444207" cy="38616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30" y="1500291"/>
            <a:ext cx="4445953" cy="6252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09530" y="2125538"/>
            <a:ext cx="4445953" cy="38616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89ECFD1-2489-4AF8-9D87-3DABE961A8C7}" type="datetimeFigureOut">
              <a:rPr lang="en-US"/>
              <a:pPr>
                <a:defRPr/>
              </a:pPr>
              <a:t>6/15/2023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50D42A5-F408-418E-94D2-E50F9FF3B5B3}"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31E82D4-B82F-4B14-BB20-1C9330BD4702}" type="datetimeFigureOut">
              <a:rPr lang="en-US"/>
              <a:pPr>
                <a:defRPr/>
              </a:pPr>
              <a:t>6/15/2023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FCF661-949A-47CB-9F07-5B68EC7C0161}"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B0567A0-4F56-4FA2-ADD1-13A9311EA7A9}" type="datetimeFigureOut">
              <a:rPr lang="en-US"/>
              <a:pPr>
                <a:defRPr/>
              </a:pPr>
              <a:t>6/15/2023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B4F172B-B21B-4F3C-8B66-5FAD205D5E9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E667C96-F95C-4FFF-90EC-701244ED9010}" type="datetimeFigureOut">
              <a:rPr lang="en-US"/>
              <a:pPr>
                <a:defRPr/>
              </a:pPr>
              <a:t>6/15/2023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9523A2-752D-481B-BF75-17CE31A1239B}"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D446058-F78C-4365-91A3-9458DFCD1CB2}" type="datetimeFigureOut">
              <a:rPr lang="en-US"/>
              <a:pPr>
                <a:defRPr/>
              </a:pPr>
              <a:t>6/15/2023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157442C-B5C6-4D93-A5C7-9879E55F10FF}"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3" y="266858"/>
            <a:ext cx="3309144" cy="113568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555" y="266856"/>
            <a:ext cx="5622925" cy="572033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3" y="1402547"/>
            <a:ext cx="3309144" cy="45846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4343504-D379-4EA9-AEED-DCC80B40984C}" type="datetimeFigureOut">
              <a:rPr lang="en-US"/>
              <a:pPr>
                <a:defRPr/>
              </a:pPr>
              <a:t>6/15/2023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A614B5-A589-43EC-9DA3-96E0B1C427F9}"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4691700"/>
            <a:ext cx="6035040" cy="55388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517" y="598874"/>
            <a:ext cx="6035040" cy="402145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971517" y="5245579"/>
            <a:ext cx="6035040" cy="78660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E010B84-71DB-482F-9798-6A4B3EBE08A7}" type="datetimeFigureOut">
              <a:rPr lang="en-US"/>
              <a:pPr>
                <a:defRPr/>
              </a:pPr>
              <a:t>6/15/2023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91E6704-0F0A-4590-A878-A4FD5D1226E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6BDB299-176E-42C6-B504-CD63A2DDC2F8}" type="datetimeFigureOut">
              <a:rPr lang="en-US"/>
              <a:pPr>
                <a:defRPr/>
              </a:pPr>
              <a:t>6/15/2023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E0D1DC-2C58-4D3D-8A0B-54A85928C6FE}"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268408"/>
            <a:ext cx="2263140" cy="571878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502920" y="268408"/>
            <a:ext cx="6621780" cy="57187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5FE38E0-7C80-488F-811D-C3FBEF6DF5D0}" type="datetimeFigureOut">
              <a:rPr lang="en-US"/>
              <a:pPr>
                <a:defRPr/>
              </a:pPr>
              <a:t>6/15/2023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2D79A2-054E-4DFF-BB26-480EF112586D}"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64B32-C08F-9D95-0A47-12AAF5E41FBA}"/>
              </a:ext>
            </a:extLst>
          </p:cNvPr>
          <p:cNvSpPr>
            <a:spLocks noGrp="1"/>
          </p:cNvSpPr>
          <p:nvPr>
            <p:ph type="ctrTitle"/>
          </p:nvPr>
        </p:nvSpPr>
        <p:spPr>
          <a:xfrm>
            <a:off x="1888409" y="1186888"/>
            <a:ext cx="7543800" cy="2333437"/>
          </a:xfrm>
        </p:spPr>
        <p:txBody>
          <a:bodyPr anchor="b"/>
          <a:lstStyle>
            <a:lvl1pPr algn="ctr">
              <a:defRPr sz="495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27E4E68-B83C-B548-15FB-10D72F437EC8}"/>
              </a:ext>
            </a:extLst>
          </p:cNvPr>
          <p:cNvSpPr>
            <a:spLocks noGrp="1"/>
          </p:cNvSpPr>
          <p:nvPr>
            <p:ph type="subTitle" idx="1"/>
          </p:nvPr>
        </p:nvSpPr>
        <p:spPr>
          <a:xfrm>
            <a:off x="1888409" y="3520325"/>
            <a:ext cx="7543800" cy="1618201"/>
          </a:xfrm>
        </p:spPr>
        <p:txBody>
          <a:bodyPr/>
          <a:lstStyle>
            <a:lvl1pPr marL="0" indent="0" algn="ctr">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Click to edit Master subtitle style</a:t>
            </a:r>
          </a:p>
        </p:txBody>
      </p:sp>
      <p:sp>
        <p:nvSpPr>
          <p:cNvPr id="4" name="Date Placeholder 3">
            <a:extLst>
              <a:ext uri="{FF2B5EF4-FFF2-40B4-BE49-F238E27FC236}">
                <a16:creationId xmlns:a16="http://schemas.microsoft.com/office/drawing/2014/main" id="{36B15F98-BF98-2CD2-13A1-69E08A9674DD}"/>
              </a:ext>
            </a:extLst>
          </p:cNvPr>
          <p:cNvSpPr>
            <a:spLocks noGrp="1"/>
          </p:cNvSpPr>
          <p:nvPr>
            <p:ph type="dt" sz="half" idx="10"/>
          </p:nvPr>
        </p:nvSpPr>
        <p:spPr/>
        <p:txBody>
          <a:bodyPr/>
          <a:lstStyle/>
          <a:p>
            <a:pPr>
              <a:defRPr/>
            </a:pPr>
            <a:fld id="{ACA82876-0469-4F48-8E26-8C88C459BD15}" type="datetimeFigureOut">
              <a:rPr lang="en-US" smtClean="0"/>
              <a:pPr>
                <a:defRPr/>
              </a:pPr>
              <a:t>6/15/2023</a:t>
            </a:fld>
            <a:endParaRPr lang="en-US"/>
          </a:p>
        </p:txBody>
      </p:sp>
      <p:sp>
        <p:nvSpPr>
          <p:cNvPr id="5" name="Footer Placeholder 4">
            <a:extLst>
              <a:ext uri="{FF2B5EF4-FFF2-40B4-BE49-F238E27FC236}">
                <a16:creationId xmlns:a16="http://schemas.microsoft.com/office/drawing/2014/main" id="{C8AAE0B5-1E26-B783-5C04-DE236487551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5668DD12-EB37-60A9-52C5-56FB60FD4F84}"/>
              </a:ext>
            </a:extLst>
          </p:cNvPr>
          <p:cNvSpPr>
            <a:spLocks noGrp="1"/>
          </p:cNvSpPr>
          <p:nvPr>
            <p:ph type="sldNum" sz="quarter" idx="12"/>
          </p:nvPr>
        </p:nvSpPr>
        <p:spPr/>
        <p:txBody>
          <a:bodyPr/>
          <a:lstStyle/>
          <a:p>
            <a:pPr>
              <a:defRPr/>
            </a:pPr>
            <a:fld id="{B992F150-35D8-4FC1-A61F-DE14B8864E43}" type="slidenum">
              <a:rPr lang="en-US" smtClean="0"/>
              <a:pPr>
                <a:defRPr/>
              </a:pPr>
              <a:t>‹#›</a:t>
            </a:fld>
            <a:endParaRPr lang="en-US"/>
          </a:p>
        </p:txBody>
      </p:sp>
      <p:sp>
        <p:nvSpPr>
          <p:cNvPr id="7" name="Parallelogram 6">
            <a:extLst>
              <a:ext uri="{FF2B5EF4-FFF2-40B4-BE49-F238E27FC236}">
                <a16:creationId xmlns:a16="http://schemas.microsoft.com/office/drawing/2014/main" id="{1C510F80-7D20-A51B-2F07-E6F52FC52581}"/>
              </a:ext>
            </a:extLst>
          </p:cNvPr>
          <p:cNvSpPr/>
          <p:nvPr/>
        </p:nvSpPr>
        <p:spPr>
          <a:xfrm>
            <a:off x="-1952786" y="-219690"/>
            <a:ext cx="3372707" cy="6959351"/>
          </a:xfrm>
          <a:prstGeom prst="parallelogram">
            <a:avLst/>
          </a:prstGeom>
          <a:solidFill>
            <a:srgbClr val="0950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8" name="Rectangle 7">
            <a:extLst>
              <a:ext uri="{FF2B5EF4-FFF2-40B4-BE49-F238E27FC236}">
                <a16:creationId xmlns:a16="http://schemas.microsoft.com/office/drawing/2014/main" id="{10AE5539-5B44-8E92-556D-A475EF7C8E50}"/>
              </a:ext>
            </a:extLst>
          </p:cNvPr>
          <p:cNvSpPr/>
          <p:nvPr/>
        </p:nvSpPr>
        <p:spPr>
          <a:xfrm>
            <a:off x="9835372" y="-75368"/>
            <a:ext cx="232117" cy="6815029"/>
          </a:xfrm>
          <a:prstGeom prst="rect">
            <a:avLst/>
          </a:prstGeom>
          <a:solidFill>
            <a:srgbClr val="92C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cxnSp>
        <p:nvCxnSpPr>
          <p:cNvPr id="9" name="Straight Connector 8">
            <a:extLst>
              <a:ext uri="{FF2B5EF4-FFF2-40B4-BE49-F238E27FC236}">
                <a16:creationId xmlns:a16="http://schemas.microsoft.com/office/drawing/2014/main" id="{0B5DE6B8-FB82-029D-561E-AE19D438AA4B}"/>
              </a:ext>
            </a:extLst>
          </p:cNvPr>
          <p:cNvCxnSpPr>
            <a:cxnSpLocks/>
          </p:cNvCxnSpPr>
          <p:nvPr/>
        </p:nvCxnSpPr>
        <p:spPr>
          <a:xfrm flipH="1">
            <a:off x="810462" y="-312454"/>
            <a:ext cx="865552" cy="7194525"/>
          </a:xfrm>
          <a:prstGeom prst="line">
            <a:avLst/>
          </a:prstGeom>
          <a:ln w="260350">
            <a:solidFill>
              <a:srgbClr val="09506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0186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DEECD-9B9B-3F49-9BB8-FF414892E1CD}"/>
              </a:ext>
            </a:extLst>
          </p:cNvPr>
          <p:cNvSpPr>
            <a:spLocks noGrp="1"/>
          </p:cNvSpPr>
          <p:nvPr>
            <p:ph type="title"/>
          </p:nvPr>
        </p:nvSpPr>
        <p:spPr>
          <a:xfrm>
            <a:off x="691515" y="356843"/>
            <a:ext cx="8675370" cy="79522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51E1753-24FD-F773-67D1-B7AC2B3A03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2FC2915-A0FD-7507-572C-D5C725A961F3}"/>
              </a:ext>
            </a:extLst>
          </p:cNvPr>
          <p:cNvSpPr>
            <a:spLocks noGrp="1"/>
          </p:cNvSpPr>
          <p:nvPr>
            <p:ph type="dt" sz="half" idx="10"/>
          </p:nvPr>
        </p:nvSpPr>
        <p:spPr/>
        <p:txBody>
          <a:bodyPr/>
          <a:lstStyle/>
          <a:p>
            <a:pPr>
              <a:defRPr/>
            </a:pPr>
            <a:fld id="{3E667C96-F95C-4FFF-90EC-701244ED9010}" type="datetimeFigureOut">
              <a:rPr lang="en-US" smtClean="0"/>
              <a:pPr>
                <a:defRPr/>
              </a:pPr>
              <a:t>6/15/2023</a:t>
            </a:fld>
            <a:endParaRPr lang="en-US"/>
          </a:p>
        </p:txBody>
      </p:sp>
      <p:sp>
        <p:nvSpPr>
          <p:cNvPr id="5" name="Footer Placeholder 4">
            <a:extLst>
              <a:ext uri="{FF2B5EF4-FFF2-40B4-BE49-F238E27FC236}">
                <a16:creationId xmlns:a16="http://schemas.microsoft.com/office/drawing/2014/main" id="{7D990C0F-1897-4C6D-5F7A-D1F257FC025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7FDE11CC-8D12-C321-700F-7C470AB39428}"/>
              </a:ext>
            </a:extLst>
          </p:cNvPr>
          <p:cNvSpPr>
            <a:spLocks noGrp="1"/>
          </p:cNvSpPr>
          <p:nvPr>
            <p:ph type="sldNum" sz="quarter" idx="12"/>
          </p:nvPr>
        </p:nvSpPr>
        <p:spPr/>
        <p:txBody>
          <a:bodyPr/>
          <a:lstStyle/>
          <a:p>
            <a:pPr>
              <a:defRPr/>
            </a:pPr>
            <a:fld id="{9A9523A2-752D-481B-BF75-17CE31A1239B}" type="slidenum">
              <a:rPr lang="en-US" smtClean="0"/>
              <a:pPr>
                <a:defRPr/>
              </a:pPr>
              <a:t>‹#›</a:t>
            </a:fld>
            <a:endParaRPr lang="en-US"/>
          </a:p>
        </p:txBody>
      </p:sp>
      <p:cxnSp>
        <p:nvCxnSpPr>
          <p:cNvPr id="10" name="Straight Connector 9">
            <a:extLst>
              <a:ext uri="{FF2B5EF4-FFF2-40B4-BE49-F238E27FC236}">
                <a16:creationId xmlns:a16="http://schemas.microsoft.com/office/drawing/2014/main" id="{FB1ACB2A-C0F4-4CEF-EF10-2640CB5EE4FB}"/>
              </a:ext>
            </a:extLst>
          </p:cNvPr>
          <p:cNvCxnSpPr>
            <a:cxnSpLocks/>
          </p:cNvCxnSpPr>
          <p:nvPr/>
        </p:nvCxnSpPr>
        <p:spPr>
          <a:xfrm>
            <a:off x="691515" y="1070919"/>
            <a:ext cx="3216421" cy="0"/>
          </a:xfrm>
          <a:prstGeom prst="line">
            <a:avLst/>
          </a:prstGeom>
          <a:ln w="57150">
            <a:solidFill>
              <a:srgbClr val="92C65B"/>
            </a:solidFill>
          </a:ln>
        </p:spPr>
        <p:style>
          <a:lnRef idx="1">
            <a:schemeClr val="accent1"/>
          </a:lnRef>
          <a:fillRef idx="0">
            <a:schemeClr val="accent1"/>
          </a:fillRef>
          <a:effectRef idx="0">
            <a:schemeClr val="accent1"/>
          </a:effectRef>
          <a:fontRef idx="minor">
            <a:schemeClr val="tx1"/>
          </a:fontRef>
        </p:style>
      </p:cxnSp>
      <p:pic>
        <p:nvPicPr>
          <p:cNvPr id="11" name="Picture 10" descr="A screenshot of a video game&#10;&#10;Description automatically generated with medium confidence">
            <a:extLst>
              <a:ext uri="{FF2B5EF4-FFF2-40B4-BE49-F238E27FC236}">
                <a16:creationId xmlns:a16="http://schemas.microsoft.com/office/drawing/2014/main" id="{55802A5C-B01A-2CE6-9032-72EEA9626105}"/>
              </a:ext>
            </a:extLst>
          </p:cNvPr>
          <p:cNvPicPr>
            <a:picLocks noChangeAspect="1"/>
          </p:cNvPicPr>
          <p:nvPr/>
        </p:nvPicPr>
        <p:blipFill>
          <a:blip r:embed="rId2"/>
          <a:stretch>
            <a:fillRect/>
          </a:stretch>
        </p:blipFill>
        <p:spPr>
          <a:xfrm>
            <a:off x="3302811" y="5648007"/>
            <a:ext cx="3422833" cy="810954"/>
          </a:xfrm>
          <a:prstGeom prst="rect">
            <a:avLst/>
          </a:prstGeom>
        </p:spPr>
      </p:pic>
    </p:spTree>
    <p:extLst>
      <p:ext uri="{BB962C8B-B14F-4D97-AF65-F5344CB8AC3E}">
        <p14:creationId xmlns:p14="http://schemas.microsoft.com/office/powerpoint/2010/main" val="557841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E0FF5-349E-6D23-7EEE-7B80F80CA827}"/>
              </a:ext>
            </a:extLst>
          </p:cNvPr>
          <p:cNvSpPr>
            <a:spLocks noGrp="1"/>
          </p:cNvSpPr>
          <p:nvPr>
            <p:ph type="title"/>
          </p:nvPr>
        </p:nvSpPr>
        <p:spPr>
          <a:xfrm>
            <a:off x="686276" y="1670953"/>
            <a:ext cx="8675370" cy="2788022"/>
          </a:xfrm>
        </p:spPr>
        <p:txBody>
          <a:bodyPr anchor="b"/>
          <a:lstStyle>
            <a:lvl1pPr>
              <a:defRPr sz="4950"/>
            </a:lvl1pPr>
          </a:lstStyle>
          <a:p>
            <a:r>
              <a:rPr lang="en-US"/>
              <a:t>Click to edit Master title style</a:t>
            </a:r>
          </a:p>
        </p:txBody>
      </p:sp>
      <p:sp>
        <p:nvSpPr>
          <p:cNvPr id="3" name="Text Placeholder 2">
            <a:extLst>
              <a:ext uri="{FF2B5EF4-FFF2-40B4-BE49-F238E27FC236}">
                <a16:creationId xmlns:a16="http://schemas.microsoft.com/office/drawing/2014/main" id="{83AF2A75-4BA8-92CC-EA97-1F075D28116F}"/>
              </a:ext>
            </a:extLst>
          </p:cNvPr>
          <p:cNvSpPr>
            <a:spLocks noGrp="1"/>
          </p:cNvSpPr>
          <p:nvPr>
            <p:ph type="body" idx="1"/>
          </p:nvPr>
        </p:nvSpPr>
        <p:spPr>
          <a:xfrm>
            <a:off x="686276" y="4485351"/>
            <a:ext cx="8675370" cy="1466155"/>
          </a:xfrm>
        </p:spPr>
        <p:txBody>
          <a:bodyPr/>
          <a:lstStyle>
            <a:lvl1pPr marL="0" indent="0">
              <a:buNone/>
              <a:defRPr sz="1980">
                <a:solidFill>
                  <a:schemeClr val="tx1">
                    <a:tint val="75000"/>
                  </a:schemeClr>
                </a:solidFill>
              </a:defRPr>
            </a:lvl1pPr>
            <a:lvl2pPr marL="377190" indent="0">
              <a:buNone/>
              <a:defRPr sz="1650">
                <a:solidFill>
                  <a:schemeClr val="tx1">
                    <a:tint val="75000"/>
                  </a:schemeClr>
                </a:solidFill>
              </a:defRPr>
            </a:lvl2pPr>
            <a:lvl3pPr marL="754380" indent="0">
              <a:buNone/>
              <a:defRPr sz="1485">
                <a:solidFill>
                  <a:schemeClr val="tx1">
                    <a:tint val="75000"/>
                  </a:schemeClr>
                </a:solidFill>
              </a:defRPr>
            </a:lvl3pPr>
            <a:lvl4pPr marL="1131570" indent="0">
              <a:buNone/>
              <a:defRPr sz="1320">
                <a:solidFill>
                  <a:schemeClr val="tx1">
                    <a:tint val="75000"/>
                  </a:schemeClr>
                </a:solidFill>
              </a:defRPr>
            </a:lvl4pPr>
            <a:lvl5pPr marL="1508760" indent="0">
              <a:buNone/>
              <a:defRPr sz="1320">
                <a:solidFill>
                  <a:schemeClr val="tx1">
                    <a:tint val="75000"/>
                  </a:schemeClr>
                </a:solidFill>
              </a:defRPr>
            </a:lvl5pPr>
            <a:lvl6pPr marL="1885950" indent="0">
              <a:buNone/>
              <a:defRPr sz="1320">
                <a:solidFill>
                  <a:schemeClr val="tx1">
                    <a:tint val="75000"/>
                  </a:schemeClr>
                </a:solidFill>
              </a:defRPr>
            </a:lvl6pPr>
            <a:lvl7pPr marL="2263140" indent="0">
              <a:buNone/>
              <a:defRPr sz="1320">
                <a:solidFill>
                  <a:schemeClr val="tx1">
                    <a:tint val="75000"/>
                  </a:schemeClr>
                </a:solidFill>
              </a:defRPr>
            </a:lvl7pPr>
            <a:lvl8pPr marL="2640330" indent="0">
              <a:buNone/>
              <a:defRPr sz="1320">
                <a:solidFill>
                  <a:schemeClr val="tx1">
                    <a:tint val="75000"/>
                  </a:schemeClr>
                </a:solidFill>
              </a:defRPr>
            </a:lvl8pPr>
            <a:lvl9pPr marL="3017520" indent="0">
              <a:buNone/>
              <a:defRPr sz="13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47657-63FB-F7A8-2A13-55450EE749F8}"/>
              </a:ext>
            </a:extLst>
          </p:cNvPr>
          <p:cNvSpPr>
            <a:spLocks noGrp="1"/>
          </p:cNvSpPr>
          <p:nvPr>
            <p:ph type="dt" sz="half" idx="10"/>
          </p:nvPr>
        </p:nvSpPr>
        <p:spPr/>
        <p:txBody>
          <a:bodyPr/>
          <a:lstStyle/>
          <a:p>
            <a:pPr>
              <a:defRPr/>
            </a:pPr>
            <a:fld id="{6C1F7071-6DED-446F-84C9-47503195D608}" type="datetimeFigureOut">
              <a:rPr lang="en-US" smtClean="0"/>
              <a:pPr>
                <a:defRPr/>
              </a:pPr>
              <a:t>6/15/2023</a:t>
            </a:fld>
            <a:endParaRPr lang="en-US"/>
          </a:p>
        </p:txBody>
      </p:sp>
      <p:sp>
        <p:nvSpPr>
          <p:cNvPr id="5" name="Footer Placeholder 4">
            <a:extLst>
              <a:ext uri="{FF2B5EF4-FFF2-40B4-BE49-F238E27FC236}">
                <a16:creationId xmlns:a16="http://schemas.microsoft.com/office/drawing/2014/main" id="{F994E585-7937-09E6-CB33-58D7D56B67C6}"/>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BE5DED6-698D-B0B4-65CA-6CAD47969D2D}"/>
              </a:ext>
            </a:extLst>
          </p:cNvPr>
          <p:cNvSpPr>
            <a:spLocks noGrp="1"/>
          </p:cNvSpPr>
          <p:nvPr>
            <p:ph type="sldNum" sz="quarter" idx="12"/>
          </p:nvPr>
        </p:nvSpPr>
        <p:spPr/>
        <p:txBody>
          <a:bodyPr/>
          <a:lstStyle/>
          <a:p>
            <a:pPr>
              <a:defRPr/>
            </a:pPr>
            <a:fld id="{5E0F7E87-AB9B-454C-AE0E-959A3E4AA6B7}" type="slidenum">
              <a:rPr lang="en-US" smtClean="0"/>
              <a:pPr>
                <a:defRPr/>
              </a:pPr>
              <a:t>‹#›</a:t>
            </a:fld>
            <a:endParaRPr lang="en-US"/>
          </a:p>
        </p:txBody>
      </p:sp>
    </p:spTree>
    <p:extLst>
      <p:ext uri="{BB962C8B-B14F-4D97-AF65-F5344CB8AC3E}">
        <p14:creationId xmlns:p14="http://schemas.microsoft.com/office/powerpoint/2010/main" val="18105319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3F4D3-BF4F-F828-9D9A-833B7B6430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B09631-2905-EE6C-77EC-001E7EA67E78}"/>
              </a:ext>
            </a:extLst>
          </p:cNvPr>
          <p:cNvSpPr>
            <a:spLocks noGrp="1"/>
          </p:cNvSpPr>
          <p:nvPr>
            <p:ph sz="half" idx="1"/>
          </p:nvPr>
        </p:nvSpPr>
        <p:spPr>
          <a:xfrm>
            <a:off x="691515" y="1784210"/>
            <a:ext cx="4274820" cy="42526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88E852-F62C-2438-D0B6-88A7029EA0D8}"/>
              </a:ext>
            </a:extLst>
          </p:cNvPr>
          <p:cNvSpPr>
            <a:spLocks noGrp="1"/>
          </p:cNvSpPr>
          <p:nvPr>
            <p:ph sz="half" idx="2"/>
          </p:nvPr>
        </p:nvSpPr>
        <p:spPr>
          <a:xfrm>
            <a:off x="5092065" y="1784210"/>
            <a:ext cx="4274820" cy="42526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B33BA4-A882-F526-0322-172AA49CCFC9}"/>
              </a:ext>
            </a:extLst>
          </p:cNvPr>
          <p:cNvSpPr>
            <a:spLocks noGrp="1"/>
          </p:cNvSpPr>
          <p:nvPr>
            <p:ph type="dt" sz="half" idx="10"/>
          </p:nvPr>
        </p:nvSpPr>
        <p:spPr/>
        <p:txBody>
          <a:bodyPr/>
          <a:lstStyle/>
          <a:p>
            <a:pPr>
              <a:defRPr/>
            </a:pPr>
            <a:fld id="{88943DA1-C709-4D43-937E-B665E9B735B5}" type="datetimeFigureOut">
              <a:rPr lang="en-US" smtClean="0"/>
              <a:pPr>
                <a:defRPr/>
              </a:pPr>
              <a:t>6/15/2023</a:t>
            </a:fld>
            <a:endParaRPr lang="en-US"/>
          </a:p>
        </p:txBody>
      </p:sp>
      <p:sp>
        <p:nvSpPr>
          <p:cNvPr id="6" name="Footer Placeholder 5">
            <a:extLst>
              <a:ext uri="{FF2B5EF4-FFF2-40B4-BE49-F238E27FC236}">
                <a16:creationId xmlns:a16="http://schemas.microsoft.com/office/drawing/2014/main" id="{C104661D-5A70-860D-864B-A9063A07E932}"/>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F09F0C28-9611-FDA6-8349-3C5E56007BDF}"/>
              </a:ext>
            </a:extLst>
          </p:cNvPr>
          <p:cNvSpPr>
            <a:spLocks noGrp="1"/>
          </p:cNvSpPr>
          <p:nvPr>
            <p:ph type="sldNum" sz="quarter" idx="12"/>
          </p:nvPr>
        </p:nvSpPr>
        <p:spPr/>
        <p:txBody>
          <a:bodyPr/>
          <a:lstStyle/>
          <a:p>
            <a:pPr>
              <a:defRPr/>
            </a:pPr>
            <a:fld id="{AF281D25-E89F-4E69-8886-288BF8512B80}" type="slidenum">
              <a:rPr lang="en-US" smtClean="0"/>
              <a:pPr>
                <a:defRPr/>
              </a:pPr>
              <a:t>‹#›</a:t>
            </a:fld>
            <a:endParaRPr lang="en-US"/>
          </a:p>
        </p:txBody>
      </p:sp>
    </p:spTree>
    <p:extLst>
      <p:ext uri="{BB962C8B-B14F-4D97-AF65-F5344CB8AC3E}">
        <p14:creationId xmlns:p14="http://schemas.microsoft.com/office/powerpoint/2010/main" val="32044672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97368-3E30-33AD-F8AF-1016D17B15C7}"/>
              </a:ext>
            </a:extLst>
          </p:cNvPr>
          <p:cNvSpPr>
            <a:spLocks noGrp="1"/>
          </p:cNvSpPr>
          <p:nvPr>
            <p:ph type="title"/>
          </p:nvPr>
        </p:nvSpPr>
        <p:spPr>
          <a:xfrm>
            <a:off x="692825" y="356843"/>
            <a:ext cx="8675370" cy="12954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7FAD0C-69AD-045A-E01C-14FFD0220147}"/>
              </a:ext>
            </a:extLst>
          </p:cNvPr>
          <p:cNvSpPr>
            <a:spLocks noGrp="1"/>
          </p:cNvSpPr>
          <p:nvPr>
            <p:ph type="body" idx="1"/>
          </p:nvPr>
        </p:nvSpPr>
        <p:spPr>
          <a:xfrm>
            <a:off x="692826" y="1643026"/>
            <a:ext cx="4255174" cy="805221"/>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4" name="Content Placeholder 3">
            <a:extLst>
              <a:ext uri="{FF2B5EF4-FFF2-40B4-BE49-F238E27FC236}">
                <a16:creationId xmlns:a16="http://schemas.microsoft.com/office/drawing/2014/main" id="{B16DD62E-0A8C-7D45-BAAE-1B89BC9D6E72}"/>
              </a:ext>
            </a:extLst>
          </p:cNvPr>
          <p:cNvSpPr>
            <a:spLocks noGrp="1"/>
          </p:cNvSpPr>
          <p:nvPr>
            <p:ph sz="half" idx="2"/>
          </p:nvPr>
        </p:nvSpPr>
        <p:spPr>
          <a:xfrm>
            <a:off x="692826" y="2448247"/>
            <a:ext cx="4255174" cy="3601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F948EA-CF64-4D6A-D64D-A3AE7A05EAEA}"/>
              </a:ext>
            </a:extLst>
          </p:cNvPr>
          <p:cNvSpPr>
            <a:spLocks noGrp="1"/>
          </p:cNvSpPr>
          <p:nvPr>
            <p:ph type="body" sz="quarter" idx="3"/>
          </p:nvPr>
        </p:nvSpPr>
        <p:spPr>
          <a:xfrm>
            <a:off x="5092065" y="1643026"/>
            <a:ext cx="4276130" cy="805221"/>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6" name="Content Placeholder 5">
            <a:extLst>
              <a:ext uri="{FF2B5EF4-FFF2-40B4-BE49-F238E27FC236}">
                <a16:creationId xmlns:a16="http://schemas.microsoft.com/office/drawing/2014/main" id="{BF8DE98E-473B-B8DC-D2F2-FD4874D8A8D1}"/>
              </a:ext>
            </a:extLst>
          </p:cNvPr>
          <p:cNvSpPr>
            <a:spLocks noGrp="1"/>
          </p:cNvSpPr>
          <p:nvPr>
            <p:ph sz="quarter" idx="4"/>
          </p:nvPr>
        </p:nvSpPr>
        <p:spPr>
          <a:xfrm>
            <a:off x="5092065" y="2448247"/>
            <a:ext cx="4276130" cy="3601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1D7F05-032A-7CF4-A83E-10C47008D198}"/>
              </a:ext>
            </a:extLst>
          </p:cNvPr>
          <p:cNvSpPr>
            <a:spLocks noGrp="1"/>
          </p:cNvSpPr>
          <p:nvPr>
            <p:ph type="dt" sz="half" idx="10"/>
          </p:nvPr>
        </p:nvSpPr>
        <p:spPr/>
        <p:txBody>
          <a:bodyPr/>
          <a:lstStyle/>
          <a:p>
            <a:pPr>
              <a:defRPr/>
            </a:pPr>
            <a:fld id="{B89ECFD1-2489-4AF8-9D87-3DABE961A8C7}" type="datetimeFigureOut">
              <a:rPr lang="en-US" smtClean="0"/>
              <a:pPr>
                <a:defRPr/>
              </a:pPr>
              <a:t>6/15/2023</a:t>
            </a:fld>
            <a:endParaRPr lang="en-US"/>
          </a:p>
        </p:txBody>
      </p:sp>
      <p:sp>
        <p:nvSpPr>
          <p:cNvPr id="8" name="Footer Placeholder 7">
            <a:extLst>
              <a:ext uri="{FF2B5EF4-FFF2-40B4-BE49-F238E27FC236}">
                <a16:creationId xmlns:a16="http://schemas.microsoft.com/office/drawing/2014/main" id="{9701FC24-DBA1-783D-F756-6C0B7FD8BE8D}"/>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51D8E401-EB41-1673-7054-FDD2B7E43657}"/>
              </a:ext>
            </a:extLst>
          </p:cNvPr>
          <p:cNvSpPr>
            <a:spLocks noGrp="1"/>
          </p:cNvSpPr>
          <p:nvPr>
            <p:ph type="sldNum" sz="quarter" idx="12"/>
          </p:nvPr>
        </p:nvSpPr>
        <p:spPr/>
        <p:txBody>
          <a:bodyPr/>
          <a:lstStyle/>
          <a:p>
            <a:pPr>
              <a:defRPr/>
            </a:pPr>
            <a:fld id="{750D42A5-F408-418E-94D2-E50F9FF3B5B3}" type="slidenum">
              <a:rPr lang="en-US" smtClean="0"/>
              <a:pPr>
                <a:defRPr/>
              </a:pPr>
              <a:t>‹#›</a:t>
            </a:fld>
            <a:endParaRPr lang="en-US"/>
          </a:p>
        </p:txBody>
      </p:sp>
    </p:spTree>
    <p:extLst>
      <p:ext uri="{BB962C8B-B14F-4D97-AF65-F5344CB8AC3E}">
        <p14:creationId xmlns:p14="http://schemas.microsoft.com/office/powerpoint/2010/main" val="195891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306929"/>
            <a:ext cx="8549640" cy="13311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4544" y="2840777"/>
            <a:ext cx="8549640" cy="146615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C1F7071-6DED-446F-84C9-47503195D608}" type="datetimeFigureOut">
              <a:rPr lang="en-US"/>
              <a:pPr>
                <a:defRPr/>
              </a:pPr>
              <a:t>6/15/2023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0F7E87-AB9B-454C-AE0E-959A3E4AA6B7}"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70258-058C-C43E-85A1-019BC652A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D2D202-B2E8-7703-3B44-FC86CBAD30B0}"/>
              </a:ext>
            </a:extLst>
          </p:cNvPr>
          <p:cNvSpPr>
            <a:spLocks noGrp="1"/>
          </p:cNvSpPr>
          <p:nvPr>
            <p:ph type="dt" sz="half" idx="10"/>
          </p:nvPr>
        </p:nvSpPr>
        <p:spPr/>
        <p:txBody>
          <a:bodyPr/>
          <a:lstStyle/>
          <a:p>
            <a:pPr>
              <a:defRPr/>
            </a:pPr>
            <a:fld id="{731E82D4-B82F-4B14-BB20-1C9330BD4702}" type="datetimeFigureOut">
              <a:rPr lang="en-US" smtClean="0"/>
              <a:pPr>
                <a:defRPr/>
              </a:pPr>
              <a:t>6/15/2023</a:t>
            </a:fld>
            <a:endParaRPr lang="en-US"/>
          </a:p>
        </p:txBody>
      </p:sp>
      <p:sp>
        <p:nvSpPr>
          <p:cNvPr id="4" name="Footer Placeholder 3">
            <a:extLst>
              <a:ext uri="{FF2B5EF4-FFF2-40B4-BE49-F238E27FC236}">
                <a16:creationId xmlns:a16="http://schemas.microsoft.com/office/drawing/2014/main" id="{F1F28A0B-6813-B069-07DD-6CA2DECA15C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767E77DF-B44C-BE29-980E-99072C266870}"/>
              </a:ext>
            </a:extLst>
          </p:cNvPr>
          <p:cNvSpPr>
            <a:spLocks noGrp="1"/>
          </p:cNvSpPr>
          <p:nvPr>
            <p:ph type="sldNum" sz="quarter" idx="12"/>
          </p:nvPr>
        </p:nvSpPr>
        <p:spPr/>
        <p:txBody>
          <a:bodyPr/>
          <a:lstStyle/>
          <a:p>
            <a:pPr>
              <a:defRPr/>
            </a:pPr>
            <a:fld id="{9EFCF661-949A-47CB-9F07-5B68EC7C0161}" type="slidenum">
              <a:rPr lang="en-US" smtClean="0"/>
              <a:pPr>
                <a:defRPr/>
              </a:pPr>
              <a:t>‹#›</a:t>
            </a:fld>
            <a:endParaRPr lang="en-US"/>
          </a:p>
        </p:txBody>
      </p:sp>
    </p:spTree>
    <p:extLst>
      <p:ext uri="{BB962C8B-B14F-4D97-AF65-F5344CB8AC3E}">
        <p14:creationId xmlns:p14="http://schemas.microsoft.com/office/powerpoint/2010/main" val="3958505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ADEEF-D77D-C07A-BD46-76F8BF338EC0}"/>
              </a:ext>
            </a:extLst>
          </p:cNvPr>
          <p:cNvSpPr>
            <a:spLocks noGrp="1"/>
          </p:cNvSpPr>
          <p:nvPr>
            <p:ph type="dt" sz="half" idx="10"/>
          </p:nvPr>
        </p:nvSpPr>
        <p:spPr/>
        <p:txBody>
          <a:bodyPr/>
          <a:lstStyle/>
          <a:p>
            <a:pPr>
              <a:defRPr/>
            </a:pPr>
            <a:fld id="{DB0567A0-4F56-4FA2-ADD1-13A9311EA7A9}" type="datetimeFigureOut">
              <a:rPr lang="en-US" smtClean="0"/>
              <a:pPr>
                <a:defRPr/>
              </a:pPr>
              <a:t>6/15/2023</a:t>
            </a:fld>
            <a:endParaRPr lang="en-US"/>
          </a:p>
        </p:txBody>
      </p:sp>
      <p:sp>
        <p:nvSpPr>
          <p:cNvPr id="3" name="Footer Placeholder 2">
            <a:extLst>
              <a:ext uri="{FF2B5EF4-FFF2-40B4-BE49-F238E27FC236}">
                <a16:creationId xmlns:a16="http://schemas.microsoft.com/office/drawing/2014/main" id="{71E502BF-DADC-1211-57E5-FEA7C2C133B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0D624647-3DDF-035B-7367-9F1A2E649455}"/>
              </a:ext>
            </a:extLst>
          </p:cNvPr>
          <p:cNvSpPr>
            <a:spLocks noGrp="1"/>
          </p:cNvSpPr>
          <p:nvPr>
            <p:ph type="sldNum" sz="quarter" idx="12"/>
          </p:nvPr>
        </p:nvSpPr>
        <p:spPr/>
        <p:txBody>
          <a:bodyPr/>
          <a:lstStyle/>
          <a:p>
            <a:pPr>
              <a:defRPr/>
            </a:pPr>
            <a:fld id="{8B4F172B-B21B-4F3C-8B66-5FAD205D5E9C}" type="slidenum">
              <a:rPr lang="en-US" smtClean="0"/>
              <a:pPr>
                <a:defRPr/>
              </a:pPr>
              <a:t>‹#›</a:t>
            </a:fld>
            <a:endParaRPr lang="en-US"/>
          </a:p>
        </p:txBody>
      </p:sp>
    </p:spTree>
    <p:extLst>
      <p:ext uri="{BB962C8B-B14F-4D97-AF65-F5344CB8AC3E}">
        <p14:creationId xmlns:p14="http://schemas.microsoft.com/office/powerpoint/2010/main" val="3187723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41F98-A78D-79E7-6EB7-6EA7229E63DE}"/>
              </a:ext>
            </a:extLst>
          </p:cNvPr>
          <p:cNvSpPr>
            <a:spLocks noGrp="1"/>
          </p:cNvSpPr>
          <p:nvPr>
            <p:ph type="title"/>
          </p:nvPr>
        </p:nvSpPr>
        <p:spPr>
          <a:xfrm>
            <a:off x="692825" y="446828"/>
            <a:ext cx="3244096" cy="1563899"/>
          </a:xfrm>
        </p:spPr>
        <p:txBody>
          <a:bodyPr anchor="b"/>
          <a:lstStyle>
            <a:lvl1pPr>
              <a:defRPr sz="2640"/>
            </a:lvl1pPr>
          </a:lstStyle>
          <a:p>
            <a:r>
              <a:rPr lang="en-US"/>
              <a:t>Click to edit Master title style</a:t>
            </a:r>
          </a:p>
        </p:txBody>
      </p:sp>
      <p:sp>
        <p:nvSpPr>
          <p:cNvPr id="3" name="Content Placeholder 2">
            <a:extLst>
              <a:ext uri="{FF2B5EF4-FFF2-40B4-BE49-F238E27FC236}">
                <a16:creationId xmlns:a16="http://schemas.microsoft.com/office/drawing/2014/main" id="{8C376FE0-F660-96BC-CFC5-BFA8CA61E69F}"/>
              </a:ext>
            </a:extLst>
          </p:cNvPr>
          <p:cNvSpPr>
            <a:spLocks noGrp="1"/>
          </p:cNvSpPr>
          <p:nvPr>
            <p:ph idx="1"/>
          </p:nvPr>
        </p:nvSpPr>
        <p:spPr>
          <a:xfrm>
            <a:off x="4276130" y="965026"/>
            <a:ext cx="5092065" cy="4763066"/>
          </a:xfrm>
        </p:spPr>
        <p:txBody>
          <a:bodyPr/>
          <a:lstStyle>
            <a:lvl1pPr>
              <a:defRPr sz="2640"/>
            </a:lvl1pPr>
            <a:lvl2pPr>
              <a:defRPr sz="2310"/>
            </a:lvl2pPr>
            <a:lvl3pPr>
              <a:defRPr sz="198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9A5978-0C96-0650-2A2B-36E88993A7E6}"/>
              </a:ext>
            </a:extLst>
          </p:cNvPr>
          <p:cNvSpPr>
            <a:spLocks noGrp="1"/>
          </p:cNvSpPr>
          <p:nvPr>
            <p:ph type="body" sz="half" idx="2"/>
          </p:nvPr>
        </p:nvSpPr>
        <p:spPr>
          <a:xfrm>
            <a:off x="692825" y="2010728"/>
            <a:ext cx="3244096" cy="3725121"/>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a:extLst>
              <a:ext uri="{FF2B5EF4-FFF2-40B4-BE49-F238E27FC236}">
                <a16:creationId xmlns:a16="http://schemas.microsoft.com/office/drawing/2014/main" id="{8B3035C5-9A3F-1AA8-C3E9-A95CA2DF8B66}"/>
              </a:ext>
            </a:extLst>
          </p:cNvPr>
          <p:cNvSpPr>
            <a:spLocks noGrp="1"/>
          </p:cNvSpPr>
          <p:nvPr>
            <p:ph type="dt" sz="half" idx="10"/>
          </p:nvPr>
        </p:nvSpPr>
        <p:spPr/>
        <p:txBody>
          <a:bodyPr/>
          <a:lstStyle/>
          <a:p>
            <a:pPr>
              <a:defRPr/>
            </a:pPr>
            <a:fld id="{54343504-D379-4EA9-AEED-DCC80B40984C}" type="datetimeFigureOut">
              <a:rPr lang="en-US" smtClean="0"/>
              <a:pPr>
                <a:defRPr/>
              </a:pPr>
              <a:t>6/15/2023</a:t>
            </a:fld>
            <a:endParaRPr lang="en-US"/>
          </a:p>
        </p:txBody>
      </p:sp>
      <p:sp>
        <p:nvSpPr>
          <p:cNvPr id="6" name="Footer Placeholder 5">
            <a:extLst>
              <a:ext uri="{FF2B5EF4-FFF2-40B4-BE49-F238E27FC236}">
                <a16:creationId xmlns:a16="http://schemas.microsoft.com/office/drawing/2014/main" id="{4A5A66B8-B4C2-6B3C-8F2F-941A8AFC3BF6}"/>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9BFC68BD-733C-4867-08C1-F23C25177127}"/>
              </a:ext>
            </a:extLst>
          </p:cNvPr>
          <p:cNvSpPr>
            <a:spLocks noGrp="1"/>
          </p:cNvSpPr>
          <p:nvPr>
            <p:ph type="sldNum" sz="quarter" idx="12"/>
          </p:nvPr>
        </p:nvSpPr>
        <p:spPr/>
        <p:txBody>
          <a:bodyPr/>
          <a:lstStyle/>
          <a:p>
            <a:pPr>
              <a:defRPr/>
            </a:pPr>
            <a:fld id="{21A614B5-A589-43EC-9DA3-96E0B1C427F9}" type="slidenum">
              <a:rPr lang="en-US" smtClean="0"/>
              <a:pPr>
                <a:defRPr/>
              </a:pPr>
              <a:t>‹#›</a:t>
            </a:fld>
            <a:endParaRPr lang="en-US"/>
          </a:p>
        </p:txBody>
      </p:sp>
    </p:spTree>
    <p:extLst>
      <p:ext uri="{BB962C8B-B14F-4D97-AF65-F5344CB8AC3E}">
        <p14:creationId xmlns:p14="http://schemas.microsoft.com/office/powerpoint/2010/main" val="3988191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E9E07-EA57-F71D-6FF0-AC4DCB3994C8}"/>
              </a:ext>
            </a:extLst>
          </p:cNvPr>
          <p:cNvSpPr>
            <a:spLocks noGrp="1"/>
          </p:cNvSpPr>
          <p:nvPr>
            <p:ph type="title"/>
          </p:nvPr>
        </p:nvSpPr>
        <p:spPr>
          <a:xfrm>
            <a:off x="692825" y="446828"/>
            <a:ext cx="3244096" cy="1563899"/>
          </a:xfrm>
        </p:spPr>
        <p:txBody>
          <a:bodyPr anchor="b"/>
          <a:lstStyle>
            <a:lvl1pPr>
              <a:defRPr sz="2640"/>
            </a:lvl1pPr>
          </a:lstStyle>
          <a:p>
            <a:r>
              <a:rPr lang="en-US"/>
              <a:t>Click to edit Master title style</a:t>
            </a:r>
          </a:p>
        </p:txBody>
      </p:sp>
      <p:sp>
        <p:nvSpPr>
          <p:cNvPr id="3" name="Picture Placeholder 2">
            <a:extLst>
              <a:ext uri="{FF2B5EF4-FFF2-40B4-BE49-F238E27FC236}">
                <a16:creationId xmlns:a16="http://schemas.microsoft.com/office/drawing/2014/main" id="{E0BF27F1-D083-A516-01F6-6FDC00311B24}"/>
              </a:ext>
            </a:extLst>
          </p:cNvPr>
          <p:cNvSpPr>
            <a:spLocks noGrp="1"/>
          </p:cNvSpPr>
          <p:nvPr>
            <p:ph type="pic" idx="1"/>
          </p:nvPr>
        </p:nvSpPr>
        <p:spPr>
          <a:xfrm>
            <a:off x="4276130" y="965026"/>
            <a:ext cx="5092065" cy="4763066"/>
          </a:xfrm>
        </p:spPr>
        <p:txBody>
          <a:bodyPr/>
          <a:lstStyle>
            <a:lvl1pPr marL="0" indent="0">
              <a:buNone/>
              <a:defRPr sz="2640"/>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r>
              <a:rPr lang="en-US"/>
              <a:t>Click icon to add picture</a:t>
            </a:r>
          </a:p>
        </p:txBody>
      </p:sp>
      <p:sp>
        <p:nvSpPr>
          <p:cNvPr id="4" name="Text Placeholder 3">
            <a:extLst>
              <a:ext uri="{FF2B5EF4-FFF2-40B4-BE49-F238E27FC236}">
                <a16:creationId xmlns:a16="http://schemas.microsoft.com/office/drawing/2014/main" id="{E6A62CDD-B21F-D8CF-3745-DBB2C4269717}"/>
              </a:ext>
            </a:extLst>
          </p:cNvPr>
          <p:cNvSpPr>
            <a:spLocks noGrp="1"/>
          </p:cNvSpPr>
          <p:nvPr>
            <p:ph type="body" sz="half" idx="2"/>
          </p:nvPr>
        </p:nvSpPr>
        <p:spPr>
          <a:xfrm>
            <a:off x="692825" y="2010728"/>
            <a:ext cx="3244096" cy="3725121"/>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a:extLst>
              <a:ext uri="{FF2B5EF4-FFF2-40B4-BE49-F238E27FC236}">
                <a16:creationId xmlns:a16="http://schemas.microsoft.com/office/drawing/2014/main" id="{F7C6C057-12EE-3AED-6F64-49083FC61558}"/>
              </a:ext>
            </a:extLst>
          </p:cNvPr>
          <p:cNvSpPr>
            <a:spLocks noGrp="1"/>
          </p:cNvSpPr>
          <p:nvPr>
            <p:ph type="dt" sz="half" idx="10"/>
          </p:nvPr>
        </p:nvSpPr>
        <p:spPr/>
        <p:txBody>
          <a:bodyPr/>
          <a:lstStyle/>
          <a:p>
            <a:pPr>
              <a:defRPr/>
            </a:pPr>
            <a:fld id="{4E010B84-71DB-482F-9798-6A4B3EBE08A7}" type="datetimeFigureOut">
              <a:rPr lang="en-US" smtClean="0"/>
              <a:pPr>
                <a:defRPr/>
              </a:pPr>
              <a:t>6/15/2023</a:t>
            </a:fld>
            <a:endParaRPr lang="en-US"/>
          </a:p>
        </p:txBody>
      </p:sp>
      <p:sp>
        <p:nvSpPr>
          <p:cNvPr id="6" name="Footer Placeholder 5">
            <a:extLst>
              <a:ext uri="{FF2B5EF4-FFF2-40B4-BE49-F238E27FC236}">
                <a16:creationId xmlns:a16="http://schemas.microsoft.com/office/drawing/2014/main" id="{5D0CB50B-DE6C-6D67-20D0-525B063661A1}"/>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E6F736BB-A126-2B24-365C-66E48FCE6DFC}"/>
              </a:ext>
            </a:extLst>
          </p:cNvPr>
          <p:cNvSpPr>
            <a:spLocks noGrp="1"/>
          </p:cNvSpPr>
          <p:nvPr>
            <p:ph type="sldNum" sz="quarter" idx="12"/>
          </p:nvPr>
        </p:nvSpPr>
        <p:spPr/>
        <p:txBody>
          <a:bodyPr/>
          <a:lstStyle/>
          <a:p>
            <a:pPr>
              <a:defRPr/>
            </a:pPr>
            <a:fld id="{B91E6704-0F0A-4590-A878-A4FD5D1226E7}" type="slidenum">
              <a:rPr lang="en-US" smtClean="0"/>
              <a:pPr>
                <a:defRPr/>
              </a:pPr>
              <a:t>‹#›</a:t>
            </a:fld>
            <a:endParaRPr lang="en-US"/>
          </a:p>
        </p:txBody>
      </p:sp>
    </p:spTree>
    <p:extLst>
      <p:ext uri="{BB962C8B-B14F-4D97-AF65-F5344CB8AC3E}">
        <p14:creationId xmlns:p14="http://schemas.microsoft.com/office/powerpoint/2010/main" val="4358801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3BFE3-72EC-3C90-CC2E-BEC7E0A29D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62FE4A-A734-ABA4-D413-CBD945C700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D5736-FEA4-5AAE-41FD-22D899BBE7E2}"/>
              </a:ext>
            </a:extLst>
          </p:cNvPr>
          <p:cNvSpPr>
            <a:spLocks noGrp="1"/>
          </p:cNvSpPr>
          <p:nvPr>
            <p:ph type="dt" sz="half" idx="10"/>
          </p:nvPr>
        </p:nvSpPr>
        <p:spPr/>
        <p:txBody>
          <a:bodyPr/>
          <a:lstStyle/>
          <a:p>
            <a:pPr>
              <a:defRPr/>
            </a:pPr>
            <a:fld id="{E6BDB299-176E-42C6-B504-CD63A2DDC2F8}" type="datetimeFigureOut">
              <a:rPr lang="en-US" smtClean="0"/>
              <a:pPr>
                <a:defRPr/>
              </a:pPr>
              <a:t>6/15/2023</a:t>
            </a:fld>
            <a:endParaRPr lang="en-US"/>
          </a:p>
        </p:txBody>
      </p:sp>
      <p:sp>
        <p:nvSpPr>
          <p:cNvPr id="5" name="Footer Placeholder 4">
            <a:extLst>
              <a:ext uri="{FF2B5EF4-FFF2-40B4-BE49-F238E27FC236}">
                <a16:creationId xmlns:a16="http://schemas.microsoft.com/office/drawing/2014/main" id="{885E9B48-E5B3-4BC8-791A-F89647AF8476}"/>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D591A14-9C20-0496-696F-BEFB2894C17A}"/>
              </a:ext>
            </a:extLst>
          </p:cNvPr>
          <p:cNvSpPr>
            <a:spLocks noGrp="1"/>
          </p:cNvSpPr>
          <p:nvPr>
            <p:ph type="sldNum" sz="quarter" idx="12"/>
          </p:nvPr>
        </p:nvSpPr>
        <p:spPr/>
        <p:txBody>
          <a:bodyPr/>
          <a:lstStyle/>
          <a:p>
            <a:pPr>
              <a:defRPr/>
            </a:pPr>
            <a:fld id="{3CE0D1DC-2C58-4D3D-8A0B-54A85928C6FE}" type="slidenum">
              <a:rPr lang="en-US" smtClean="0"/>
              <a:pPr>
                <a:defRPr/>
              </a:pPr>
              <a:t>‹#›</a:t>
            </a:fld>
            <a:endParaRPr lang="en-US"/>
          </a:p>
        </p:txBody>
      </p:sp>
    </p:spTree>
    <p:extLst>
      <p:ext uri="{BB962C8B-B14F-4D97-AF65-F5344CB8AC3E}">
        <p14:creationId xmlns:p14="http://schemas.microsoft.com/office/powerpoint/2010/main" val="2454922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3F659A-8A69-DC73-944A-65674ACF4286}"/>
              </a:ext>
            </a:extLst>
          </p:cNvPr>
          <p:cNvSpPr>
            <a:spLocks noGrp="1"/>
          </p:cNvSpPr>
          <p:nvPr>
            <p:ph type="title" orient="vert"/>
          </p:nvPr>
        </p:nvSpPr>
        <p:spPr>
          <a:xfrm>
            <a:off x="7198042" y="356842"/>
            <a:ext cx="2168843" cy="567999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0BC322-86E0-55D5-0976-1F293D5B8D7A}"/>
              </a:ext>
            </a:extLst>
          </p:cNvPr>
          <p:cNvSpPr>
            <a:spLocks noGrp="1"/>
          </p:cNvSpPr>
          <p:nvPr>
            <p:ph type="body" orient="vert" idx="1"/>
          </p:nvPr>
        </p:nvSpPr>
        <p:spPr>
          <a:xfrm>
            <a:off x="691515" y="356842"/>
            <a:ext cx="6380798" cy="56799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7AB3B-704C-34DB-4B90-9F6EB2E8BC2D}"/>
              </a:ext>
            </a:extLst>
          </p:cNvPr>
          <p:cNvSpPr>
            <a:spLocks noGrp="1"/>
          </p:cNvSpPr>
          <p:nvPr>
            <p:ph type="dt" sz="half" idx="10"/>
          </p:nvPr>
        </p:nvSpPr>
        <p:spPr/>
        <p:txBody>
          <a:bodyPr/>
          <a:lstStyle/>
          <a:p>
            <a:pPr>
              <a:defRPr/>
            </a:pPr>
            <a:fld id="{55FE38E0-7C80-488F-811D-C3FBEF6DF5D0}" type="datetimeFigureOut">
              <a:rPr lang="en-US" smtClean="0"/>
              <a:pPr>
                <a:defRPr/>
              </a:pPr>
              <a:t>6/15/2023</a:t>
            </a:fld>
            <a:endParaRPr lang="en-US"/>
          </a:p>
        </p:txBody>
      </p:sp>
      <p:sp>
        <p:nvSpPr>
          <p:cNvPr id="5" name="Footer Placeholder 4">
            <a:extLst>
              <a:ext uri="{FF2B5EF4-FFF2-40B4-BE49-F238E27FC236}">
                <a16:creationId xmlns:a16="http://schemas.microsoft.com/office/drawing/2014/main" id="{79CE7CCD-E717-8F26-12BF-6F532B1EC1F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0B8C0DD-1EC1-8A46-A610-39DAE308010F}"/>
              </a:ext>
            </a:extLst>
          </p:cNvPr>
          <p:cNvSpPr>
            <a:spLocks noGrp="1"/>
          </p:cNvSpPr>
          <p:nvPr>
            <p:ph type="sldNum" sz="quarter" idx="12"/>
          </p:nvPr>
        </p:nvSpPr>
        <p:spPr/>
        <p:txBody>
          <a:bodyPr/>
          <a:lstStyle/>
          <a:p>
            <a:pPr>
              <a:defRPr/>
            </a:pPr>
            <a:fld id="{552D79A2-054E-4DFF-BB26-480EF112586D}" type="slidenum">
              <a:rPr lang="en-US" smtClean="0"/>
              <a:pPr>
                <a:defRPr/>
              </a:pPr>
              <a:t>‹#›</a:t>
            </a:fld>
            <a:endParaRPr lang="en-US"/>
          </a:p>
        </p:txBody>
      </p:sp>
    </p:spTree>
    <p:extLst>
      <p:ext uri="{BB962C8B-B14F-4D97-AF65-F5344CB8AC3E}">
        <p14:creationId xmlns:p14="http://schemas.microsoft.com/office/powerpoint/2010/main" val="967387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563903"/>
            <a:ext cx="4442460" cy="442329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563903"/>
            <a:ext cx="4442460" cy="442329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8943DA1-C709-4D43-937E-B665E9B735B5}" type="datetimeFigureOut">
              <a:rPr lang="en-US"/>
              <a:pPr>
                <a:defRPr/>
              </a:pPr>
              <a:t>6/15/2023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F281D25-E89F-4E69-8886-288BF8512B8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1" y="1500292"/>
            <a:ext cx="4444207" cy="6252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2921" y="2125538"/>
            <a:ext cx="4444207" cy="38616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31" y="1500292"/>
            <a:ext cx="4445953" cy="6252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09531" y="2125538"/>
            <a:ext cx="4445953" cy="38616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89ECFD1-2489-4AF8-9D87-3DABE961A8C7}" type="datetimeFigureOut">
              <a:rPr lang="en-US"/>
              <a:pPr>
                <a:defRPr/>
              </a:pPr>
              <a:t>6/15/2023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50D42A5-F408-418E-94D2-E50F9FF3B5B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31E82D4-B82F-4B14-BB20-1C9330BD4702}" type="datetimeFigureOut">
              <a:rPr lang="en-US"/>
              <a:pPr>
                <a:defRPr/>
              </a:pPr>
              <a:t>6/15/2023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FCF661-949A-47CB-9F07-5B68EC7C016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B0567A0-4F56-4FA2-ADD1-13A9311EA7A9}" type="datetimeFigureOut">
              <a:rPr lang="en-US"/>
              <a:pPr>
                <a:defRPr/>
              </a:pPr>
              <a:t>6/15/2023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B4F172B-B21B-4F3C-8B66-5FAD205D5E9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D446058-F78C-4365-91A3-9458DFCD1CB2}" type="datetimeFigureOut">
              <a:rPr lang="en-US"/>
              <a:pPr>
                <a:defRPr/>
              </a:pPr>
              <a:t>6/15/2023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157442C-B5C6-4D93-A5C7-9879E55F10F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4" y="266859"/>
            <a:ext cx="3309144" cy="113568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555" y="266856"/>
            <a:ext cx="5622925" cy="572033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4" y="1402548"/>
            <a:ext cx="3309144" cy="45846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4343504-D379-4EA9-AEED-DCC80B40984C}" type="datetimeFigureOut">
              <a:rPr lang="en-US"/>
              <a:pPr>
                <a:defRPr/>
              </a:pPr>
              <a:t>6/15/2023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A614B5-A589-43EC-9DA3-96E0B1C427F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502920" y="268410"/>
            <a:ext cx="9052560" cy="111707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502920" y="1563902"/>
            <a:ext cx="9052560" cy="44232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6212158"/>
            <a:ext cx="2346960" cy="35684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E826E19-4689-4063-9998-869CBC12B65C}" type="datetimeFigureOut">
              <a:rPr lang="en-US"/>
              <a:pPr>
                <a:defRPr/>
              </a:pPr>
              <a:t>6/15/2023</a:t>
            </a:fld>
            <a:endParaRPr lang="en-US"/>
          </a:p>
        </p:txBody>
      </p:sp>
      <p:sp>
        <p:nvSpPr>
          <p:cNvPr id="5" name="Footer Placeholder 4"/>
          <p:cNvSpPr>
            <a:spLocks noGrp="1"/>
          </p:cNvSpPr>
          <p:nvPr>
            <p:ph type="ftr" sz="quarter" idx="3"/>
          </p:nvPr>
        </p:nvSpPr>
        <p:spPr>
          <a:xfrm>
            <a:off x="3436620" y="6212158"/>
            <a:ext cx="3185160" cy="356842"/>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7208520" y="6212158"/>
            <a:ext cx="2346960" cy="35684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AFCCAFF-91CD-4028-84E3-9E1D6043DDF9}" type="slidenum">
              <a:rPr lang="en-US"/>
              <a:pPr>
                <a:defRPr/>
              </a:pPr>
              <a:t>‹#›</a:t>
            </a:fld>
            <a:endParaRPr lang="en-US"/>
          </a:p>
        </p:txBody>
      </p:sp>
      <p:pic>
        <p:nvPicPr>
          <p:cNvPr id="3079" name="Picture 5" descr="tenniser.jpg"/>
          <p:cNvPicPr>
            <a:picLocks noChangeAspect="1"/>
          </p:cNvPicPr>
          <p:nvPr/>
        </p:nvPicPr>
        <p:blipFill>
          <a:blip r:embed="rId14" cstate="print"/>
          <a:srcRect/>
          <a:stretch>
            <a:fillRect/>
          </a:stretch>
        </p:blipFill>
        <p:spPr bwMode="auto">
          <a:xfrm>
            <a:off x="5242" y="2"/>
            <a:ext cx="10047923" cy="6702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502920" y="268409"/>
            <a:ext cx="9052560" cy="111707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502920" y="1563901"/>
            <a:ext cx="9052560" cy="44232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6212157"/>
            <a:ext cx="2346960" cy="35684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E826E19-4689-4063-9998-869CBC12B65C}" type="datetimeFigureOut">
              <a:rPr lang="en-US"/>
              <a:pPr>
                <a:defRPr/>
              </a:pPr>
              <a:t>6/15/2023</a:t>
            </a:fld>
            <a:endParaRPr lang="en-US"/>
          </a:p>
        </p:txBody>
      </p:sp>
      <p:sp>
        <p:nvSpPr>
          <p:cNvPr id="5" name="Footer Placeholder 4"/>
          <p:cNvSpPr>
            <a:spLocks noGrp="1"/>
          </p:cNvSpPr>
          <p:nvPr>
            <p:ph type="ftr" sz="quarter" idx="3"/>
          </p:nvPr>
        </p:nvSpPr>
        <p:spPr>
          <a:xfrm>
            <a:off x="3436620" y="6212157"/>
            <a:ext cx="3185160" cy="356842"/>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7208520" y="6212157"/>
            <a:ext cx="2346960" cy="35684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AFCCAFF-91CD-4028-84E3-9E1D6043DDF9}" type="slidenum">
              <a:rPr lang="en-US"/>
              <a:pPr>
                <a:defRPr/>
              </a:pPr>
              <a:t>‹#›</a:t>
            </a:fld>
            <a:endParaRPr lang="en-US"/>
          </a:p>
        </p:txBody>
      </p:sp>
      <p:pic>
        <p:nvPicPr>
          <p:cNvPr id="3079" name="Picture 5" descr="tenniser.jpg"/>
          <p:cNvPicPr>
            <a:picLocks noChangeAspect="1"/>
          </p:cNvPicPr>
          <p:nvPr/>
        </p:nvPicPr>
        <p:blipFill>
          <a:blip r:embed="rId14" cstate="print"/>
          <a:srcRect/>
          <a:stretch>
            <a:fillRect/>
          </a:stretch>
        </p:blipFill>
        <p:spPr bwMode="auto">
          <a:xfrm>
            <a:off x="5241" y="1"/>
            <a:ext cx="10047923" cy="6702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F65C87-EC4C-9D33-63F2-97E6D391599C}"/>
              </a:ext>
            </a:extLst>
          </p:cNvPr>
          <p:cNvSpPr>
            <a:spLocks noGrp="1"/>
          </p:cNvSpPr>
          <p:nvPr>
            <p:ph type="title"/>
          </p:nvPr>
        </p:nvSpPr>
        <p:spPr>
          <a:xfrm>
            <a:off x="691515" y="356843"/>
            <a:ext cx="8675370" cy="129549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FB61AA9-2327-9FD8-F2FE-53B282BC6376}"/>
              </a:ext>
            </a:extLst>
          </p:cNvPr>
          <p:cNvSpPr>
            <a:spLocks noGrp="1"/>
          </p:cNvSpPr>
          <p:nvPr>
            <p:ph type="body" idx="1"/>
          </p:nvPr>
        </p:nvSpPr>
        <p:spPr>
          <a:xfrm>
            <a:off x="691515" y="1784210"/>
            <a:ext cx="8675370" cy="4252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F5EF52B-210A-C1A1-4174-AAA361358CF3}"/>
              </a:ext>
            </a:extLst>
          </p:cNvPr>
          <p:cNvSpPr>
            <a:spLocks noGrp="1"/>
          </p:cNvSpPr>
          <p:nvPr>
            <p:ph type="dt" sz="half" idx="2"/>
          </p:nvPr>
        </p:nvSpPr>
        <p:spPr>
          <a:xfrm>
            <a:off x="691515" y="6212156"/>
            <a:ext cx="2263140" cy="356842"/>
          </a:xfrm>
          <a:prstGeom prst="rect">
            <a:avLst/>
          </a:prstGeom>
        </p:spPr>
        <p:txBody>
          <a:bodyPr vert="horz" lIns="91440" tIns="45720" rIns="91440" bIns="45720" rtlCol="0" anchor="ctr"/>
          <a:lstStyle>
            <a:lvl1pPr algn="l">
              <a:defRPr sz="990">
                <a:solidFill>
                  <a:schemeClr val="tx1">
                    <a:tint val="75000"/>
                  </a:schemeClr>
                </a:solidFill>
              </a:defRPr>
            </a:lvl1pPr>
          </a:lstStyle>
          <a:p>
            <a:pPr>
              <a:defRPr/>
            </a:pPr>
            <a:fld id="{CE826E19-4689-4063-9998-869CBC12B65C}" type="datetimeFigureOut">
              <a:rPr lang="en-US" smtClean="0"/>
              <a:pPr>
                <a:defRPr/>
              </a:pPr>
              <a:t>6/15/2023</a:t>
            </a:fld>
            <a:endParaRPr lang="en-US"/>
          </a:p>
        </p:txBody>
      </p:sp>
      <p:sp>
        <p:nvSpPr>
          <p:cNvPr id="5" name="Footer Placeholder 4">
            <a:extLst>
              <a:ext uri="{FF2B5EF4-FFF2-40B4-BE49-F238E27FC236}">
                <a16:creationId xmlns:a16="http://schemas.microsoft.com/office/drawing/2014/main" id="{F3432DD8-84A9-8726-FF5B-13BF74CFDC9F}"/>
              </a:ext>
            </a:extLst>
          </p:cNvPr>
          <p:cNvSpPr>
            <a:spLocks noGrp="1"/>
          </p:cNvSpPr>
          <p:nvPr>
            <p:ph type="ftr" sz="quarter" idx="3"/>
          </p:nvPr>
        </p:nvSpPr>
        <p:spPr>
          <a:xfrm>
            <a:off x="3331845" y="6212156"/>
            <a:ext cx="3394710" cy="356842"/>
          </a:xfrm>
          <a:prstGeom prst="rect">
            <a:avLst/>
          </a:prstGeom>
        </p:spPr>
        <p:txBody>
          <a:bodyPr vert="horz" lIns="91440" tIns="45720" rIns="91440" bIns="45720" rtlCol="0" anchor="ctr"/>
          <a:lstStyle>
            <a:lvl1pPr algn="ctr">
              <a:defRPr sz="99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95BE8FB2-FC4F-52E6-5D63-923CCC336EB0}"/>
              </a:ext>
            </a:extLst>
          </p:cNvPr>
          <p:cNvSpPr>
            <a:spLocks noGrp="1"/>
          </p:cNvSpPr>
          <p:nvPr>
            <p:ph type="sldNum" sz="quarter" idx="4"/>
          </p:nvPr>
        </p:nvSpPr>
        <p:spPr>
          <a:xfrm>
            <a:off x="7103745" y="6212156"/>
            <a:ext cx="2263140" cy="356842"/>
          </a:xfrm>
          <a:prstGeom prst="rect">
            <a:avLst/>
          </a:prstGeom>
        </p:spPr>
        <p:txBody>
          <a:bodyPr vert="horz" lIns="91440" tIns="45720" rIns="91440" bIns="45720" rtlCol="0" anchor="ctr"/>
          <a:lstStyle>
            <a:lvl1pPr algn="r">
              <a:defRPr sz="990">
                <a:solidFill>
                  <a:schemeClr val="tx1">
                    <a:tint val="75000"/>
                  </a:schemeClr>
                </a:solidFill>
              </a:defRPr>
            </a:lvl1pPr>
          </a:lstStyle>
          <a:p>
            <a:pPr>
              <a:defRPr/>
            </a:pPr>
            <a:fld id="{4AFCCAFF-91CD-4028-84E3-9E1D6043DDF9}" type="slidenum">
              <a:rPr lang="en-US" smtClean="0"/>
              <a:pPr>
                <a:defRPr/>
              </a:pPr>
              <a:t>‹#›</a:t>
            </a:fld>
            <a:endParaRPr lang="en-US"/>
          </a:p>
        </p:txBody>
      </p:sp>
    </p:spTree>
    <p:extLst>
      <p:ext uri="{BB962C8B-B14F-4D97-AF65-F5344CB8AC3E}">
        <p14:creationId xmlns:p14="http://schemas.microsoft.com/office/powerpoint/2010/main" val="2798291057"/>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l" defTabSz="754380" rtl="0" eaLnBrk="1" latinLnBrk="0" hangingPunct="1">
        <a:lnSpc>
          <a:spcPct val="90000"/>
        </a:lnSpc>
        <a:spcBef>
          <a:spcPct val="0"/>
        </a:spcBef>
        <a:buNone/>
        <a:defRPr sz="3630" kern="1200">
          <a:solidFill>
            <a:srgbClr val="09506B"/>
          </a:solidFill>
          <a:latin typeface="Roboto" panose="02000000000000000000" pitchFamily="2" charset="0"/>
          <a:ea typeface="Roboto" panose="02000000000000000000" pitchFamily="2" charset="0"/>
          <a:cs typeface="Roboto" panose="02000000000000000000" pitchFamily="2" charset="0"/>
        </a:defRPr>
      </a:lvl1pPr>
    </p:titleStyle>
    <p:body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9506B"/>
          </a:solidFill>
          <a:latin typeface="Roboto" panose="02000000000000000000" pitchFamily="2" charset="0"/>
          <a:ea typeface="Roboto" panose="02000000000000000000" pitchFamily="2" charset="0"/>
          <a:cs typeface="Roboto" panose="02000000000000000000" pitchFamily="2" charset="0"/>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rgbClr val="09506B"/>
          </a:solidFill>
          <a:latin typeface="Roboto" panose="02000000000000000000" pitchFamily="2" charset="0"/>
          <a:ea typeface="Roboto" panose="02000000000000000000" pitchFamily="2" charset="0"/>
          <a:cs typeface="Roboto" panose="02000000000000000000" pitchFamily="2" charset="0"/>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rgbClr val="09506B"/>
          </a:solidFill>
          <a:latin typeface="Roboto" panose="02000000000000000000" pitchFamily="2" charset="0"/>
          <a:ea typeface="Roboto" panose="02000000000000000000" pitchFamily="2" charset="0"/>
          <a:cs typeface="Roboto" panose="02000000000000000000" pitchFamily="2" charset="0"/>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rgbClr val="09506B"/>
          </a:solidFill>
          <a:latin typeface="Roboto" panose="02000000000000000000" pitchFamily="2" charset="0"/>
          <a:ea typeface="Roboto" panose="02000000000000000000" pitchFamily="2" charset="0"/>
          <a:cs typeface="Roboto" panose="02000000000000000000" pitchFamily="2" charset="0"/>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rgbClr val="09506B"/>
          </a:solidFill>
          <a:latin typeface="Roboto" panose="02000000000000000000" pitchFamily="2" charset="0"/>
          <a:ea typeface="Roboto" panose="02000000000000000000" pitchFamily="2" charset="0"/>
          <a:cs typeface="Roboto" panose="02000000000000000000" pitchFamily="2" charset="0"/>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6.xml"/><Relationship Id="rId1" Type="http://schemas.openxmlformats.org/officeDocument/2006/relationships/video" Target="file:///I:\Presentation\VID_001.mpg" TargetMode="Externa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file:///I:\Presentation\VID_003.mpg" TargetMode="External"/><Relationship Id="rId1" Type="http://schemas.openxmlformats.org/officeDocument/2006/relationships/video" Target="file:///I:\Presentation\VID_002.mpg" TargetMode="External"/><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file:///I:\Presentation\VID_003.mpg" TargetMode="External"/><Relationship Id="rId1" Type="http://schemas.openxmlformats.org/officeDocument/2006/relationships/video" Target="file:///I:\Presentation\VID_002.mpg" TargetMode="Externa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26.xml"/><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6.xml"/><Relationship Id="rId5" Type="http://schemas.openxmlformats.org/officeDocument/2006/relationships/image" Target="../media/image39.jpeg"/><Relationship Id="rId4" Type="http://schemas.openxmlformats.org/officeDocument/2006/relationships/image" Target="../media/image38.jpeg"/></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2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6.xml"/><Relationship Id="rId4" Type="http://schemas.openxmlformats.org/officeDocument/2006/relationships/image" Target="../media/image64.jpeg"/></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6.xml"/><Relationship Id="rId5" Type="http://schemas.openxmlformats.org/officeDocument/2006/relationships/image" Target="../media/image68.jpeg"/><Relationship Id="rId4" Type="http://schemas.openxmlformats.org/officeDocument/2006/relationships/image" Target="../media/image67.jpeg"/></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6.xml"/><Relationship Id="rId5" Type="http://schemas.openxmlformats.org/officeDocument/2006/relationships/image" Target="../media/image72.jpeg"/><Relationship Id="rId4" Type="http://schemas.openxmlformats.org/officeDocument/2006/relationships/image" Target="../media/image71.jpeg"/></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6.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6.xml"/><Relationship Id="rId1" Type="http://schemas.openxmlformats.org/officeDocument/2006/relationships/video" Target="file:///I:\Presentation\RC%20skeletal%20to%20muscle.wmv" TargetMode="Externa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8.xml"/><Relationship Id="rId1" Type="http://schemas.openxmlformats.org/officeDocument/2006/relationships/slideLayout" Target="../slideLayouts/slideLayout26.xml"/><Relationship Id="rId5" Type="http://schemas.openxmlformats.org/officeDocument/2006/relationships/image" Target="../media/image80.jpeg"/><Relationship Id="rId4" Type="http://schemas.openxmlformats.org/officeDocument/2006/relationships/image" Target="../media/image79.jpeg"/></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6.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6.xml"/><Relationship Id="rId5" Type="http://schemas.openxmlformats.org/officeDocument/2006/relationships/image" Target="../media/image84.jpeg"/><Relationship Id="rId4" Type="http://schemas.openxmlformats.org/officeDocument/2006/relationships/image" Target="../media/image83.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ctrTitle"/>
          </p:nvPr>
        </p:nvSpPr>
        <p:spPr>
          <a:xfrm>
            <a:off x="685800" y="1446212"/>
            <a:ext cx="5486400" cy="2667001"/>
          </a:xfrm>
        </p:spPr>
        <p:txBody>
          <a:bodyPr>
            <a:normAutofit/>
          </a:bodyPr>
          <a:lstStyle/>
          <a:p>
            <a:pPr algn="r" fontAlgn="auto">
              <a:spcAft>
                <a:spcPts val="0"/>
              </a:spcAft>
              <a:defRPr/>
            </a:pPr>
            <a:r>
              <a:rPr lang="en-US" sz="3630" dirty="0"/>
              <a:t>Common</a:t>
            </a:r>
            <a:r>
              <a:rPr lang="en-US" dirty="0">
                <a:solidFill>
                  <a:srgbClr val="FF0000"/>
                </a:solidFill>
              </a:rPr>
              <a:t> </a:t>
            </a:r>
            <a:r>
              <a:rPr lang="en-US" sz="3630" dirty="0"/>
              <a:t>shoulder injuries and their treatment</a:t>
            </a:r>
          </a:p>
        </p:txBody>
      </p:sp>
      <p:sp>
        <p:nvSpPr>
          <p:cNvPr id="15363" name="Rectangle 3"/>
          <p:cNvSpPr>
            <a:spLocks noGrp="1" noChangeArrowheads="1"/>
          </p:cNvSpPr>
          <p:nvPr>
            <p:ph type="subTitle" idx="1"/>
          </p:nvPr>
        </p:nvSpPr>
        <p:spPr>
          <a:xfrm>
            <a:off x="1600200" y="4294188"/>
            <a:ext cx="7042150" cy="762000"/>
          </a:xfrm>
        </p:spPr>
        <p:txBody>
          <a:bodyPr>
            <a:normAutofit/>
          </a:bodyPr>
          <a:lstStyle/>
          <a:p>
            <a:r>
              <a:rPr lang="en-US" sz="1800" dirty="0"/>
              <a:t>Dale S. Snead MD</a:t>
            </a:r>
          </a:p>
        </p:txBody>
      </p:sp>
      <p:pic>
        <p:nvPicPr>
          <p:cNvPr id="99330" name="Picture 2" descr="http://www.myyogaonline.com/blog/wp-content/uploads/2008/05/shutterstock_8922649.jpg"/>
          <p:cNvPicPr>
            <a:picLocks noChangeAspect="1" noChangeArrowheads="1"/>
          </p:cNvPicPr>
          <p:nvPr/>
        </p:nvPicPr>
        <p:blipFill>
          <a:blip r:embed="rId3" cstate="print"/>
          <a:srcRect/>
          <a:stretch>
            <a:fillRect/>
          </a:stretch>
        </p:blipFill>
        <p:spPr bwMode="auto">
          <a:xfrm>
            <a:off x="6629400" y="227012"/>
            <a:ext cx="3048310" cy="4067176"/>
          </a:xfrm>
          <a:prstGeom prst="rect">
            <a:avLst/>
          </a:prstGeom>
          <a:noFill/>
        </p:spPr>
      </p:pic>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SIGNS AND SYMPTOMS</a:t>
            </a:r>
          </a:p>
        </p:txBody>
      </p:sp>
      <p:sp>
        <p:nvSpPr>
          <p:cNvPr id="3" name="Content Placeholder 2"/>
          <p:cNvSpPr>
            <a:spLocks noGrp="1"/>
          </p:cNvSpPr>
          <p:nvPr>
            <p:ph idx="1"/>
          </p:nvPr>
        </p:nvSpPr>
        <p:spPr/>
        <p:txBody>
          <a:bodyPr/>
          <a:lstStyle/>
          <a:p>
            <a:r>
              <a:rPr lang="en-US" dirty="0"/>
              <a:t>Discomfort in the shoulder</a:t>
            </a:r>
          </a:p>
          <a:p>
            <a:r>
              <a:rPr lang="en-US" dirty="0"/>
              <a:t>Difficulty sleeping or laying on the shoulder</a:t>
            </a:r>
          </a:p>
          <a:p>
            <a:r>
              <a:rPr lang="en-US" dirty="0"/>
              <a:t>Pain in the upper arm</a:t>
            </a:r>
          </a:p>
        </p:txBody>
      </p:sp>
      <p:pic>
        <p:nvPicPr>
          <p:cNvPr id="78850" name="Picture 2" descr="http://www.monastyr.info/wp-content/uploads/cc/Elbow_Pain-150x150.jpg"/>
          <p:cNvPicPr>
            <a:picLocks noChangeAspect="1" noChangeArrowheads="1"/>
          </p:cNvPicPr>
          <p:nvPr/>
        </p:nvPicPr>
        <p:blipFill>
          <a:blip r:embed="rId3" cstate="print"/>
          <a:srcRect/>
          <a:stretch>
            <a:fillRect/>
          </a:stretch>
        </p:blipFill>
        <p:spPr bwMode="auto">
          <a:xfrm>
            <a:off x="3962400" y="3275012"/>
            <a:ext cx="2647950" cy="2647950"/>
          </a:xfrm>
          <a:prstGeom prst="rect">
            <a:avLst/>
          </a:prstGeom>
          <a:noFill/>
        </p:spPr>
      </p:pic>
      <p:pic>
        <p:nvPicPr>
          <p:cNvPr id="78854" name="Picture 6" descr="http://www.get-discount-medical-supplies.com/images/Pillow-for-neck-and-shoulder-pain.jpg"/>
          <p:cNvPicPr>
            <a:picLocks noChangeAspect="1" noChangeArrowheads="1"/>
          </p:cNvPicPr>
          <p:nvPr/>
        </p:nvPicPr>
        <p:blipFill>
          <a:blip r:embed="rId4" cstate="print"/>
          <a:srcRect/>
          <a:stretch>
            <a:fillRect/>
          </a:stretch>
        </p:blipFill>
        <p:spPr bwMode="auto">
          <a:xfrm>
            <a:off x="3352800" y="3351212"/>
            <a:ext cx="3810000" cy="253073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1000"/>
                                        <p:tgtEl>
                                          <p:spTgt spid="3">
                                            <p:txEl>
                                              <p:pRg st="1" end="1"/>
                                            </p:txEl>
                                          </p:spTgt>
                                        </p:tgtEl>
                                      </p:cBhvr>
                                    </p:animEffect>
                                  </p:childTnLst>
                                </p:cTn>
                              </p:par>
                              <p:par>
                                <p:cTn id="13" presetID="18" presetClass="entr" presetSubtype="12" fill="hold" nodeType="withEffect">
                                  <p:stCondLst>
                                    <p:cond delay="0"/>
                                  </p:stCondLst>
                                  <p:childTnLst>
                                    <p:set>
                                      <p:cBhvr>
                                        <p:cTn id="14" dur="1" fill="hold">
                                          <p:stCondLst>
                                            <p:cond delay="0"/>
                                          </p:stCondLst>
                                        </p:cTn>
                                        <p:tgtEl>
                                          <p:spTgt spid="78854"/>
                                        </p:tgtEl>
                                        <p:attrNameLst>
                                          <p:attrName>style.visibility</p:attrName>
                                        </p:attrNameLst>
                                      </p:cBhvr>
                                      <p:to>
                                        <p:strVal val="visible"/>
                                      </p:to>
                                    </p:set>
                                    <p:animEffect transition="in" filter="strips(downLeft)">
                                      <p:cBhvr>
                                        <p:cTn id="15" dur="1000"/>
                                        <p:tgtEl>
                                          <p:spTgt spid="78854"/>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xit" presetSubtype="10" fill="hold" nodeType="clickEffect">
                                  <p:stCondLst>
                                    <p:cond delay="0"/>
                                  </p:stCondLst>
                                  <p:childTnLst>
                                    <p:animEffect transition="out" filter="checkerboard(across)">
                                      <p:cBhvr>
                                        <p:cTn id="19" dur="1000"/>
                                        <p:tgtEl>
                                          <p:spTgt spid="78854"/>
                                        </p:tgtEl>
                                      </p:cBhvr>
                                    </p:animEffect>
                                    <p:set>
                                      <p:cBhvr>
                                        <p:cTn id="20" dur="1" fill="hold">
                                          <p:stCondLst>
                                            <p:cond delay="999"/>
                                          </p:stCondLst>
                                        </p:cTn>
                                        <p:tgtEl>
                                          <p:spTgt spid="7885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ox(in)">
                                      <p:cBhvr>
                                        <p:cTn id="25" dur="1000"/>
                                        <p:tgtEl>
                                          <p:spTgt spid="3">
                                            <p:txEl>
                                              <p:pRg st="2" end="2"/>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78850"/>
                                        </p:tgtEl>
                                        <p:attrNameLst>
                                          <p:attrName>style.visibility</p:attrName>
                                        </p:attrNameLst>
                                      </p:cBhvr>
                                      <p:to>
                                        <p:strVal val="visible"/>
                                      </p:to>
                                    </p:set>
                                    <p:animEffect transition="in" filter="blinds(horizontal)">
                                      <p:cBhvr>
                                        <p:cTn id="28" dur="5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DIAGNOSIS</a:t>
            </a:r>
          </a:p>
        </p:txBody>
      </p:sp>
      <p:sp>
        <p:nvSpPr>
          <p:cNvPr id="3" name="Content Placeholder 2"/>
          <p:cNvSpPr>
            <a:spLocks noGrp="1"/>
          </p:cNvSpPr>
          <p:nvPr>
            <p:ph idx="1"/>
          </p:nvPr>
        </p:nvSpPr>
        <p:spPr>
          <a:xfrm>
            <a:off x="762000" y="1522412"/>
            <a:ext cx="9051925" cy="4602162"/>
          </a:xfrm>
        </p:spPr>
        <p:txBody>
          <a:bodyPr/>
          <a:lstStyle/>
          <a:p>
            <a:r>
              <a:rPr lang="en-US" sz="2400" dirty="0"/>
              <a:t>Pain with overhead activities</a:t>
            </a:r>
          </a:p>
          <a:p>
            <a:r>
              <a:rPr lang="en-US" sz="2400" dirty="0"/>
              <a:t>Positive impingement sign</a:t>
            </a:r>
          </a:p>
          <a:p>
            <a:r>
              <a:rPr lang="en-US" sz="2400" dirty="0"/>
              <a:t>Pain with resisted manual muscle testing</a:t>
            </a:r>
          </a:p>
          <a:p>
            <a:r>
              <a:rPr lang="en-US" sz="2400" dirty="0"/>
              <a:t>Relief of pain with an injection in </a:t>
            </a:r>
            <a:r>
              <a:rPr lang="en-US" sz="2400" dirty="0" err="1"/>
              <a:t>subacromial</a:t>
            </a:r>
            <a:r>
              <a:rPr lang="en-US" sz="2400" dirty="0"/>
              <a:t> space</a:t>
            </a:r>
          </a:p>
          <a:p>
            <a:r>
              <a:rPr lang="en-US" sz="2400" dirty="0"/>
              <a:t>MRI </a:t>
            </a:r>
          </a:p>
        </p:txBody>
      </p:sp>
      <p:pic>
        <p:nvPicPr>
          <p:cNvPr id="4" name="Picture 3" descr="afp20050901p811-f4.jpg"/>
          <p:cNvPicPr>
            <a:picLocks noChangeAspect="1"/>
          </p:cNvPicPr>
          <p:nvPr/>
        </p:nvPicPr>
        <p:blipFill>
          <a:blip r:embed="rId3" cstate="print"/>
          <a:stretch>
            <a:fillRect/>
          </a:stretch>
        </p:blipFill>
        <p:spPr>
          <a:xfrm>
            <a:off x="381000" y="3808412"/>
            <a:ext cx="2198452" cy="1618707"/>
          </a:xfrm>
          <a:prstGeom prst="rect">
            <a:avLst/>
          </a:prstGeom>
          <a:ln>
            <a:solidFill>
              <a:srgbClr val="FF0000"/>
            </a:solidFill>
          </a:ln>
        </p:spPr>
      </p:pic>
      <p:pic>
        <p:nvPicPr>
          <p:cNvPr id="5" name="Picture 4" descr="1-7.jpg"/>
          <p:cNvPicPr>
            <a:picLocks noChangeAspect="1"/>
          </p:cNvPicPr>
          <p:nvPr/>
        </p:nvPicPr>
        <p:blipFill>
          <a:blip r:embed="rId4" cstate="print"/>
          <a:stretch>
            <a:fillRect/>
          </a:stretch>
        </p:blipFill>
        <p:spPr>
          <a:xfrm>
            <a:off x="4800600" y="3808412"/>
            <a:ext cx="2743200" cy="1588169"/>
          </a:xfrm>
          <a:prstGeom prst="rect">
            <a:avLst/>
          </a:prstGeom>
          <a:ln>
            <a:solidFill>
              <a:srgbClr val="FF0000"/>
            </a:solidFill>
          </a:ln>
        </p:spPr>
      </p:pic>
      <p:pic>
        <p:nvPicPr>
          <p:cNvPr id="6" name="Picture 7" descr="N:\PCXFILE\DSS3.PCX"/>
          <p:cNvPicPr>
            <a:picLocks noChangeAspect="1" noChangeArrowheads="1"/>
          </p:cNvPicPr>
          <p:nvPr/>
        </p:nvPicPr>
        <p:blipFill>
          <a:blip r:embed="rId5" cstate="print"/>
          <a:srcRect/>
          <a:stretch>
            <a:fillRect/>
          </a:stretch>
        </p:blipFill>
        <p:spPr bwMode="auto">
          <a:xfrm>
            <a:off x="7543800" y="3808412"/>
            <a:ext cx="2148559" cy="1598613"/>
          </a:xfrm>
          <a:prstGeom prst="rect">
            <a:avLst/>
          </a:prstGeom>
          <a:noFill/>
          <a:ln w="9525">
            <a:solidFill>
              <a:srgbClr val="FF3300"/>
            </a:solidFill>
            <a:miter lim="800000"/>
            <a:headEnd/>
            <a:tailEnd/>
          </a:ln>
        </p:spPr>
      </p:pic>
      <p:pic>
        <p:nvPicPr>
          <p:cNvPr id="7" name="Picture 6" descr="mmt.jpg"/>
          <p:cNvPicPr>
            <a:picLocks noChangeAspect="1"/>
          </p:cNvPicPr>
          <p:nvPr/>
        </p:nvPicPr>
        <p:blipFill>
          <a:blip r:embed="rId6" cstate="print"/>
          <a:stretch>
            <a:fillRect/>
          </a:stretch>
        </p:blipFill>
        <p:spPr>
          <a:xfrm>
            <a:off x="2590800" y="3808412"/>
            <a:ext cx="2159000" cy="1619250"/>
          </a:xfrm>
          <a:prstGeom prst="rect">
            <a:avLst/>
          </a:prstGeom>
          <a:ln>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0-#ppt_w/2"/>
                                          </p:val>
                                        </p:tav>
                                        <p:tav tm="100000">
                                          <p:val>
                                            <p:strVal val="#ppt_x"/>
                                          </p:val>
                                        </p:tav>
                                      </p:tavLst>
                                    </p:anim>
                                    <p:anim calcmode="lin" valueType="num">
                                      <p:cBhvr additive="base">
                                        <p:cTn id="1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ox(in)">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1000" fill="hold"/>
                                        <p:tgtEl>
                                          <p:spTgt spid="7"/>
                                        </p:tgtEl>
                                        <p:attrNameLst>
                                          <p:attrName>ppt_x</p:attrName>
                                        </p:attrNameLst>
                                      </p:cBhvr>
                                      <p:tavLst>
                                        <p:tav tm="0">
                                          <p:val>
                                            <p:strVal val="#ppt_x"/>
                                          </p:val>
                                        </p:tav>
                                        <p:tav tm="100000">
                                          <p:val>
                                            <p:strVal val="#ppt_x"/>
                                          </p:val>
                                        </p:tav>
                                      </p:tavLst>
                                    </p:anim>
                                    <p:anim calcmode="lin" valueType="num">
                                      <p:cBhvr additive="base">
                                        <p:cTn id="29"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box(in)">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2000" fill="hold"/>
                                        <p:tgtEl>
                                          <p:spTgt spid="5"/>
                                        </p:tgtEl>
                                        <p:attrNameLst>
                                          <p:attrName>ppt_x</p:attrName>
                                        </p:attrNameLst>
                                      </p:cBhvr>
                                      <p:tavLst>
                                        <p:tav tm="0">
                                          <p:val>
                                            <p:strVal val="#ppt_x"/>
                                          </p:val>
                                        </p:tav>
                                        <p:tav tm="100000">
                                          <p:val>
                                            <p:strVal val="#ppt_x"/>
                                          </p:val>
                                        </p:tav>
                                      </p:tavLst>
                                    </p:anim>
                                    <p:anim calcmode="lin" valueType="num">
                                      <p:cBhvr additive="base">
                                        <p:cTn id="40"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box(in)">
                                      <p:cBhvr>
                                        <p:cTn id="45" dur="500"/>
                                        <p:tgtEl>
                                          <p:spTgt spid="3">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additive="base">
                                        <p:cTn id="50" dur="1000" fill="hold"/>
                                        <p:tgtEl>
                                          <p:spTgt spid="6"/>
                                        </p:tgtEl>
                                        <p:attrNameLst>
                                          <p:attrName>ppt_x</p:attrName>
                                        </p:attrNameLst>
                                      </p:cBhvr>
                                      <p:tavLst>
                                        <p:tav tm="0">
                                          <p:val>
                                            <p:strVal val="1+#ppt_w/2"/>
                                          </p:val>
                                        </p:tav>
                                        <p:tav tm="100000">
                                          <p:val>
                                            <p:strVal val="#ppt_x"/>
                                          </p:val>
                                        </p:tav>
                                      </p:tavLst>
                                    </p:anim>
                                    <p:anim calcmode="lin" valueType="num">
                                      <p:cBhvr additive="base">
                                        <p:cTn id="51"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TREATMENT</a:t>
            </a:r>
          </a:p>
        </p:txBody>
      </p:sp>
      <p:sp>
        <p:nvSpPr>
          <p:cNvPr id="3" name="Content Placeholder 2"/>
          <p:cNvSpPr>
            <a:spLocks noGrp="1"/>
          </p:cNvSpPr>
          <p:nvPr>
            <p:ph idx="1"/>
          </p:nvPr>
        </p:nvSpPr>
        <p:spPr/>
        <p:txBody>
          <a:bodyPr/>
          <a:lstStyle/>
          <a:p>
            <a:r>
              <a:rPr lang="en-US" dirty="0"/>
              <a:t>Non-steroidal medications</a:t>
            </a:r>
          </a:p>
          <a:p>
            <a:r>
              <a:rPr lang="en-US" dirty="0"/>
              <a:t>Activity modification</a:t>
            </a:r>
          </a:p>
          <a:p>
            <a:r>
              <a:rPr lang="en-US" dirty="0"/>
              <a:t>Physical therapy</a:t>
            </a:r>
          </a:p>
          <a:p>
            <a:r>
              <a:rPr lang="en-US" dirty="0"/>
              <a:t>Injections</a:t>
            </a:r>
          </a:p>
          <a:p>
            <a:r>
              <a:rPr lang="en-US" dirty="0"/>
              <a:t>Surgery</a:t>
            </a:r>
          </a:p>
        </p:txBody>
      </p:sp>
      <p:pic>
        <p:nvPicPr>
          <p:cNvPr id="4" name="Picture 3" descr="ibuprofen.jpg"/>
          <p:cNvPicPr>
            <a:picLocks noChangeAspect="1"/>
          </p:cNvPicPr>
          <p:nvPr/>
        </p:nvPicPr>
        <p:blipFill>
          <a:blip r:embed="rId3" cstate="print"/>
          <a:stretch>
            <a:fillRect/>
          </a:stretch>
        </p:blipFill>
        <p:spPr>
          <a:xfrm>
            <a:off x="6096000" y="1522412"/>
            <a:ext cx="1295400" cy="983544"/>
          </a:xfrm>
          <a:prstGeom prst="rect">
            <a:avLst/>
          </a:prstGeom>
          <a:ln>
            <a:solidFill>
              <a:srgbClr val="FF0000"/>
            </a:solidFill>
          </a:ln>
        </p:spPr>
      </p:pic>
      <p:pic>
        <p:nvPicPr>
          <p:cNvPr id="5" name="Picture 4" descr="IMG_0198.JPG"/>
          <p:cNvPicPr>
            <a:picLocks noChangeAspect="1"/>
          </p:cNvPicPr>
          <p:nvPr/>
        </p:nvPicPr>
        <p:blipFill>
          <a:blip r:embed="rId4" cstate="print"/>
          <a:stretch>
            <a:fillRect/>
          </a:stretch>
        </p:blipFill>
        <p:spPr>
          <a:xfrm>
            <a:off x="6096000" y="2589212"/>
            <a:ext cx="1313260" cy="1751013"/>
          </a:xfrm>
          <a:prstGeom prst="rect">
            <a:avLst/>
          </a:prstGeom>
          <a:ln>
            <a:solidFill>
              <a:srgbClr val="FF0000"/>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diamond(in)">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diamond(in)">
                                      <p:cBhvr>
                                        <p:cTn id="21" dur="2000"/>
                                        <p:tgtEl>
                                          <p:spTgt spid="3">
                                            <p:txEl>
                                              <p:pRg st="2" end="2"/>
                                            </p:txEl>
                                          </p:spTgt>
                                        </p:tgtEl>
                                      </p:cBhvr>
                                    </p:animEffect>
                                  </p:childTnLst>
                                </p:cTn>
                              </p:par>
                            </p:childTnLst>
                          </p:cTn>
                        </p:par>
                        <p:par>
                          <p:cTn id="22" fill="hold">
                            <p:stCondLst>
                              <p:cond delay="2000"/>
                            </p:stCondLst>
                            <p:childTnLst>
                              <p:par>
                                <p:cTn id="23" presetID="9"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diamond(in)">
                                      <p:cBhvr>
                                        <p:cTn id="30" dur="2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diamond(in)">
                                      <p:cBhvr>
                                        <p:cTn id="3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11506C"/>
                </a:solidFill>
              </a:rPr>
              <a:t>ROTATOR CUFF TEARS</a:t>
            </a:r>
          </a:p>
        </p:txBody>
      </p:sp>
      <p:sp>
        <p:nvSpPr>
          <p:cNvPr id="6" name="Content Placeholder 5"/>
          <p:cNvSpPr>
            <a:spLocks noGrp="1"/>
          </p:cNvSpPr>
          <p:nvPr>
            <p:ph idx="1"/>
          </p:nvPr>
        </p:nvSpPr>
        <p:spPr/>
        <p:txBody>
          <a:bodyPr/>
          <a:lstStyle/>
          <a:p>
            <a:r>
              <a:rPr lang="en-US" dirty="0"/>
              <a:t>Can occur from overuse, </a:t>
            </a:r>
            <a:r>
              <a:rPr lang="en-US" dirty="0">
                <a:solidFill>
                  <a:srgbClr val="FF0000"/>
                </a:solidFill>
              </a:rPr>
              <a:t>aging</a:t>
            </a:r>
            <a:r>
              <a:rPr lang="en-US" dirty="0"/>
              <a:t> or traumatic</a:t>
            </a:r>
          </a:p>
          <a:p>
            <a:r>
              <a:rPr lang="en-US" dirty="0"/>
              <a:t>Repetitive or overuse injuries may place a significant strain on the cuff muscles</a:t>
            </a:r>
          </a:p>
          <a:p>
            <a:r>
              <a:rPr lang="en-US" dirty="0"/>
              <a:t>Tendons weaken and tear result</a:t>
            </a:r>
          </a:p>
          <a:p>
            <a:r>
              <a:rPr lang="en-US" dirty="0"/>
              <a:t>Some tears occur without significant signs</a:t>
            </a:r>
          </a:p>
          <a:p>
            <a:r>
              <a:rPr lang="en-US" dirty="0"/>
              <a:t>Rotator cuff tears will not heal on their own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amond(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amond(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amond(in)">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amond(in)">
                                      <p:cBhvr>
                                        <p:cTn id="22" dur="2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diamond(in)">
                                      <p:cBhvr>
                                        <p:cTn id="27"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dirty="0">
                <a:solidFill>
                  <a:srgbClr val="11506C"/>
                </a:solidFill>
              </a:rPr>
              <a:t>SIGNS AND SYMPTOMS</a:t>
            </a:r>
          </a:p>
        </p:txBody>
      </p:sp>
      <p:sp>
        <p:nvSpPr>
          <p:cNvPr id="86019" name="Rectangle 3"/>
          <p:cNvSpPr>
            <a:spLocks noGrp="1" noChangeArrowheads="1"/>
          </p:cNvSpPr>
          <p:nvPr>
            <p:ph sz="half" idx="1"/>
          </p:nvPr>
        </p:nvSpPr>
        <p:spPr>
          <a:xfrm>
            <a:off x="762000" y="1674813"/>
            <a:ext cx="8153400" cy="3200400"/>
          </a:xfrm>
        </p:spPr>
        <p:txBody>
          <a:bodyPr/>
          <a:lstStyle/>
          <a:p>
            <a:r>
              <a:rPr lang="en-US" dirty="0"/>
              <a:t>Insidious onset of pain and weakness</a:t>
            </a:r>
          </a:p>
          <a:p>
            <a:r>
              <a:rPr lang="en-US" dirty="0"/>
              <a:t>Patients may feel a click and pop with shoulder motion</a:t>
            </a:r>
          </a:p>
          <a:p>
            <a:r>
              <a:rPr lang="en-US" dirty="0"/>
              <a:t>Difficultly with overhead activities</a:t>
            </a:r>
          </a:p>
          <a:p>
            <a:r>
              <a:rPr lang="en-US" dirty="0"/>
              <a:t>Pain in the arm</a:t>
            </a:r>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Effect transition="in" filter="diamond(in)">
                                      <p:cBhvr>
                                        <p:cTn id="7" dur="2000"/>
                                        <p:tgtEl>
                                          <p:spTgt spid="860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6019">
                                            <p:txEl>
                                              <p:pRg st="1" end="1"/>
                                            </p:txEl>
                                          </p:spTgt>
                                        </p:tgtEl>
                                        <p:attrNameLst>
                                          <p:attrName>style.visibility</p:attrName>
                                        </p:attrNameLst>
                                      </p:cBhvr>
                                      <p:to>
                                        <p:strVal val="visible"/>
                                      </p:to>
                                    </p:set>
                                    <p:animEffect transition="in" filter="diamond(in)">
                                      <p:cBhvr>
                                        <p:cTn id="12" dur="2000"/>
                                        <p:tgtEl>
                                          <p:spTgt spid="860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6019">
                                            <p:txEl>
                                              <p:pRg st="2" end="2"/>
                                            </p:txEl>
                                          </p:spTgt>
                                        </p:tgtEl>
                                        <p:attrNameLst>
                                          <p:attrName>style.visibility</p:attrName>
                                        </p:attrNameLst>
                                      </p:cBhvr>
                                      <p:to>
                                        <p:strVal val="visible"/>
                                      </p:to>
                                    </p:set>
                                    <p:animEffect transition="in" filter="diamond(in)">
                                      <p:cBhvr>
                                        <p:cTn id="17" dur="2000"/>
                                        <p:tgtEl>
                                          <p:spTgt spid="860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6019">
                                            <p:txEl>
                                              <p:pRg st="3" end="3"/>
                                            </p:txEl>
                                          </p:spTgt>
                                        </p:tgtEl>
                                        <p:attrNameLst>
                                          <p:attrName>style.visibility</p:attrName>
                                        </p:attrNameLst>
                                      </p:cBhvr>
                                      <p:to>
                                        <p:strVal val="visible"/>
                                      </p:to>
                                    </p:set>
                                    <p:animEffect transition="in" filter="diamond(in)">
                                      <p:cBhvr>
                                        <p:cTn id="22" dur="2000"/>
                                        <p:tgtEl>
                                          <p:spTgt spid="860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uiExpand="1"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DIAGNOSIS</a:t>
            </a:r>
          </a:p>
        </p:txBody>
      </p:sp>
      <p:sp>
        <p:nvSpPr>
          <p:cNvPr id="3" name="Content Placeholder 2"/>
          <p:cNvSpPr>
            <a:spLocks noGrp="1"/>
          </p:cNvSpPr>
          <p:nvPr>
            <p:ph idx="1"/>
          </p:nvPr>
        </p:nvSpPr>
        <p:spPr/>
        <p:txBody>
          <a:bodyPr/>
          <a:lstStyle/>
          <a:p>
            <a:r>
              <a:rPr lang="en-US" dirty="0"/>
              <a:t>Weakness with external rotation</a:t>
            </a:r>
          </a:p>
          <a:p>
            <a:r>
              <a:rPr lang="en-US" dirty="0"/>
              <a:t>Decreased active range of motion</a:t>
            </a:r>
          </a:p>
          <a:p>
            <a:r>
              <a:rPr lang="en-US" dirty="0"/>
              <a:t>MRI</a:t>
            </a:r>
          </a:p>
        </p:txBody>
      </p:sp>
      <p:pic>
        <p:nvPicPr>
          <p:cNvPr id="4" name="Picture 4" descr="N:\PCXFILE\DSS13.PCX"/>
          <p:cNvPicPr>
            <a:picLocks noChangeAspect="1" noChangeArrowheads="1"/>
          </p:cNvPicPr>
          <p:nvPr/>
        </p:nvPicPr>
        <p:blipFill>
          <a:blip r:embed="rId3" cstate="print"/>
          <a:stretch>
            <a:fillRect/>
          </a:stretch>
        </p:blipFill>
        <p:spPr bwMode="auto">
          <a:xfrm>
            <a:off x="7086600" y="1751012"/>
            <a:ext cx="2414441" cy="3113087"/>
          </a:xfrm>
          <a:prstGeom prst="rect">
            <a:avLst/>
          </a:prstGeom>
          <a:noFill/>
          <a:ln w="9525">
            <a:solidFill>
              <a:srgbClr val="FF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TREATMENT</a:t>
            </a:r>
          </a:p>
        </p:txBody>
      </p:sp>
      <p:sp>
        <p:nvSpPr>
          <p:cNvPr id="3" name="Content Placeholder 2"/>
          <p:cNvSpPr>
            <a:spLocks noGrp="1"/>
          </p:cNvSpPr>
          <p:nvPr>
            <p:ph idx="1"/>
          </p:nvPr>
        </p:nvSpPr>
        <p:spPr/>
        <p:txBody>
          <a:bodyPr/>
          <a:lstStyle/>
          <a:p>
            <a:r>
              <a:rPr lang="en-US" dirty="0"/>
              <a:t>Surgery</a:t>
            </a:r>
          </a:p>
          <a:p>
            <a:pPr lvl="1"/>
            <a:r>
              <a:rPr lang="en-US" dirty="0"/>
              <a:t>Open</a:t>
            </a:r>
          </a:p>
          <a:p>
            <a:pPr lvl="1"/>
            <a:r>
              <a:rPr lang="en-US" dirty="0"/>
              <a:t>Arthroscopic</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VID_001.mpg">
            <a:hlinkClick r:id="" action="ppaction://media"/>
          </p:cNvPr>
          <p:cNvPicPr>
            <a:picLocks noRot="1" noChangeAspect="1"/>
          </p:cNvPicPr>
          <p:nvPr>
            <a:videoFile r:link="rId1"/>
          </p:nvPr>
        </p:nvPicPr>
        <p:blipFill>
          <a:blip r:embed="rId4" cstate="print"/>
          <a:stretch>
            <a:fillRect/>
          </a:stretch>
        </p:blipFill>
        <p:spPr>
          <a:xfrm>
            <a:off x="2133600" y="1522412"/>
            <a:ext cx="6134100" cy="4089400"/>
          </a:xfrm>
          <a:prstGeom prst="rect">
            <a:avLst/>
          </a:prstGeom>
          <a:ln w="76200">
            <a:solidFill>
              <a:srgbClr val="FF0000"/>
            </a:solidFill>
          </a:ln>
        </p:spPr>
      </p:pic>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VID_002.mpg">
            <a:hlinkClick r:id="" action="ppaction://media"/>
          </p:cNvPr>
          <p:cNvPicPr>
            <a:picLocks noRot="1" noChangeAspect="1"/>
          </p:cNvPicPr>
          <p:nvPr>
            <a:videoFile r:link="rId1"/>
          </p:nvPr>
        </p:nvPicPr>
        <p:blipFill>
          <a:blip r:embed="rId4" cstate="print"/>
          <a:stretch>
            <a:fillRect/>
          </a:stretch>
        </p:blipFill>
        <p:spPr>
          <a:xfrm>
            <a:off x="609600" y="2360613"/>
            <a:ext cx="3886200" cy="2590800"/>
          </a:xfrm>
          <a:prstGeom prst="rect">
            <a:avLst/>
          </a:prstGeom>
          <a:ln w="76200">
            <a:solidFill>
              <a:srgbClr val="FF0000"/>
            </a:solidFill>
          </a:ln>
        </p:spPr>
      </p:pic>
      <p:pic>
        <p:nvPicPr>
          <p:cNvPr id="5" name="VID_003.mpg">
            <a:hlinkClick r:id="" action="ppaction://media"/>
          </p:cNvPr>
          <p:cNvPicPr>
            <a:picLocks noRot="1" noChangeAspect="1"/>
          </p:cNvPicPr>
          <p:nvPr>
            <a:videoFile r:link="rId2"/>
          </p:nvPr>
        </p:nvPicPr>
        <p:blipFill>
          <a:blip r:embed="rId5" cstate="print"/>
          <a:stretch>
            <a:fillRect/>
          </a:stretch>
        </p:blipFill>
        <p:spPr>
          <a:xfrm>
            <a:off x="5219700" y="2360612"/>
            <a:ext cx="3924300" cy="2616200"/>
          </a:xfrm>
          <a:prstGeom prst="rect">
            <a:avLst/>
          </a:prstGeom>
          <a:ln w="76200">
            <a:solidFill>
              <a:srgbClr val="FF0000"/>
            </a:solid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p:cTn id="13"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FROZEN SHOULDER</a:t>
            </a:r>
          </a:p>
        </p:txBody>
      </p:sp>
      <p:sp>
        <p:nvSpPr>
          <p:cNvPr id="3" name="Content Placeholder 2"/>
          <p:cNvSpPr>
            <a:spLocks noGrp="1"/>
          </p:cNvSpPr>
          <p:nvPr>
            <p:ph idx="1"/>
          </p:nvPr>
        </p:nvSpPr>
        <p:spPr/>
        <p:txBody>
          <a:bodyPr/>
          <a:lstStyle/>
          <a:p>
            <a:r>
              <a:rPr lang="en-US" dirty="0"/>
              <a:t>Also known as adhesive </a:t>
            </a:r>
            <a:r>
              <a:rPr lang="en-US" dirty="0" err="1"/>
              <a:t>capsulitis</a:t>
            </a:r>
            <a:endParaRPr lang="en-US" dirty="0"/>
          </a:p>
          <a:p>
            <a:r>
              <a:rPr lang="en-US" dirty="0"/>
              <a:t>Develops majority of the time </a:t>
            </a:r>
            <a:r>
              <a:rPr lang="en-US" dirty="0" err="1"/>
              <a:t>idiopathicathy</a:t>
            </a:r>
            <a:endParaRPr lang="en-US" dirty="0"/>
          </a:p>
          <a:p>
            <a:r>
              <a:rPr lang="en-US" dirty="0"/>
              <a:t>Can occur from mild trauma</a:t>
            </a:r>
          </a:p>
          <a:p>
            <a:r>
              <a:rPr lang="en-US" dirty="0"/>
              <a:t>Seen commonly in diabetics, endocrine disorders</a:t>
            </a:r>
          </a:p>
          <a:p>
            <a:r>
              <a:rPr lang="en-US" dirty="0"/>
              <a:t>Common between the ages of 40 – 60</a:t>
            </a:r>
          </a:p>
          <a:p>
            <a:r>
              <a:rPr lang="en-US" dirty="0"/>
              <a:t>Can take a longtime to resolve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amond(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amond(in)">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5" y="356843"/>
            <a:ext cx="8675370" cy="795222"/>
          </a:xfrm>
        </p:spPr>
        <p:txBody>
          <a:bodyPr>
            <a:normAutofit/>
          </a:bodyPr>
          <a:lstStyle/>
          <a:p>
            <a:pPr fontAlgn="auto">
              <a:spcAft>
                <a:spcPts val="0"/>
              </a:spcAft>
              <a:defRPr/>
            </a:pPr>
            <a:r>
              <a:rPr lang="en-US" sz="2800" dirty="0"/>
              <a:t>How</a:t>
            </a:r>
            <a:r>
              <a:rPr lang="en-US" sz="2800" dirty="0">
                <a:solidFill>
                  <a:srgbClr val="FF0000"/>
                </a:solidFill>
              </a:rPr>
              <a:t> </a:t>
            </a:r>
            <a:r>
              <a:rPr lang="en-US" sz="2800" dirty="0"/>
              <a:t>Fast Are You With These Words?</a:t>
            </a:r>
          </a:p>
        </p:txBody>
      </p:sp>
      <p:sp>
        <p:nvSpPr>
          <p:cNvPr id="3" name="Content Placeholder 2"/>
          <p:cNvSpPr>
            <a:spLocks noGrp="1"/>
          </p:cNvSpPr>
          <p:nvPr>
            <p:ph idx="1"/>
          </p:nvPr>
        </p:nvSpPr>
        <p:spPr/>
        <p:txBody>
          <a:bodyPr/>
          <a:lstStyle/>
          <a:p>
            <a:r>
              <a:rPr lang="en-US" dirty="0"/>
              <a:t>BOO_S</a:t>
            </a:r>
          </a:p>
          <a:p>
            <a:r>
              <a:rPr lang="en-US" dirty="0"/>
              <a:t>_ _NDOM</a:t>
            </a:r>
          </a:p>
          <a:p>
            <a:r>
              <a:rPr lang="en-US" dirty="0"/>
              <a:t>P_N_ S</a:t>
            </a:r>
          </a:p>
          <a:p>
            <a:r>
              <a:rPr lang="en-US" dirty="0"/>
              <a:t>S_X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533400" y="227012"/>
            <a:ext cx="9051925" cy="1117600"/>
          </a:xfrm>
        </p:spPr>
        <p:txBody>
          <a:bodyPr/>
          <a:lstStyle/>
          <a:p>
            <a:r>
              <a:rPr lang="en-US" dirty="0">
                <a:solidFill>
                  <a:srgbClr val="11506C"/>
                </a:solidFill>
              </a:rPr>
              <a:t>SIGNS AND SYMPTOMS</a:t>
            </a:r>
          </a:p>
        </p:txBody>
      </p:sp>
      <p:sp>
        <p:nvSpPr>
          <p:cNvPr id="41987" name="Rectangle 3"/>
          <p:cNvSpPr>
            <a:spLocks noGrp="1" noChangeArrowheads="1"/>
          </p:cNvSpPr>
          <p:nvPr>
            <p:ph sz="half" idx="1"/>
          </p:nvPr>
        </p:nvSpPr>
        <p:spPr>
          <a:xfrm>
            <a:off x="533400" y="1370012"/>
            <a:ext cx="4442460" cy="4267200"/>
          </a:xfrm>
        </p:spPr>
        <p:txBody>
          <a:bodyPr/>
          <a:lstStyle/>
          <a:p>
            <a:r>
              <a:rPr lang="en-US" sz="2500" dirty="0"/>
              <a:t>Insidious onset of pain</a:t>
            </a:r>
          </a:p>
          <a:p>
            <a:r>
              <a:rPr lang="en-US" sz="2500" dirty="0"/>
              <a:t>Runs thru three phases</a:t>
            </a:r>
          </a:p>
          <a:p>
            <a:pPr lvl="1"/>
            <a:r>
              <a:rPr lang="en-US" sz="2300" dirty="0"/>
              <a:t>Pain</a:t>
            </a:r>
          </a:p>
          <a:p>
            <a:pPr lvl="1"/>
            <a:r>
              <a:rPr lang="en-US" sz="2300" dirty="0"/>
              <a:t>Freezing</a:t>
            </a:r>
          </a:p>
          <a:p>
            <a:pPr lvl="1"/>
            <a:r>
              <a:rPr lang="en-US" sz="2300" dirty="0"/>
              <a:t>Thawing</a:t>
            </a:r>
          </a:p>
          <a:p>
            <a:endParaRPr lang="en-US" sz="2500" dirty="0"/>
          </a:p>
        </p:txBody>
      </p:sp>
      <p:pic>
        <p:nvPicPr>
          <p:cNvPr id="7" name="Content Placeholder 6" descr="frozen shoulder.gif"/>
          <p:cNvPicPr>
            <a:picLocks noGrp="1" noChangeAspect="1"/>
          </p:cNvPicPr>
          <p:nvPr>
            <p:ph sz="half" idx="2"/>
          </p:nvPr>
        </p:nvPicPr>
        <p:blipFill>
          <a:blip r:embed="rId3" cstate="print"/>
          <a:stretch>
            <a:fillRect/>
          </a:stretch>
        </p:blipFill>
        <p:spPr>
          <a:xfrm>
            <a:off x="4800601" y="1598612"/>
            <a:ext cx="5029199" cy="3505200"/>
          </a:xfrm>
          <a:ln>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p:cTn id="7" dur="500" fill="hold"/>
                                        <p:tgtEl>
                                          <p:spTgt spid="41987">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4198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1987">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4198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4" fill="hold" grpId="0" nodeType="clickEffect">
                                  <p:stCondLst>
                                    <p:cond delay="0"/>
                                  </p:stCondLst>
                                  <p:childTnLst>
                                    <p:set>
                                      <p:cBhvr>
                                        <p:cTn id="14" dur="1" fill="hold">
                                          <p:stCondLst>
                                            <p:cond delay="0"/>
                                          </p:stCondLst>
                                        </p:cTn>
                                        <p:tgtEl>
                                          <p:spTgt spid="41987">
                                            <p:txEl>
                                              <p:pRg st="1" end="1"/>
                                            </p:txEl>
                                          </p:spTgt>
                                        </p:tgtEl>
                                        <p:attrNameLst>
                                          <p:attrName>style.visibility</p:attrName>
                                        </p:attrNameLst>
                                      </p:cBhvr>
                                      <p:to>
                                        <p:strVal val="visible"/>
                                      </p:to>
                                    </p:set>
                                    <p:anim calcmode="lin" valueType="num">
                                      <p:cBhvr>
                                        <p:cTn id="15" dur="500" fill="hold"/>
                                        <p:tgtEl>
                                          <p:spTgt spid="41987">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41987">
                                            <p:txEl>
                                              <p:pRg st="1" end="1"/>
                                            </p:txEl>
                                          </p:spTgt>
                                        </p:tgtEl>
                                        <p:attrNameLst>
                                          <p:attrName>ppt_y</p:attrName>
                                        </p:attrNameLst>
                                      </p:cBhvr>
                                      <p:tavLst>
                                        <p:tav tm="0">
                                          <p:val>
                                            <p:strVal val="#ppt_y+#ppt_h/2"/>
                                          </p:val>
                                        </p:tav>
                                        <p:tav tm="100000">
                                          <p:val>
                                            <p:strVal val="#ppt_y"/>
                                          </p:val>
                                        </p:tav>
                                      </p:tavLst>
                                    </p:anim>
                                    <p:anim calcmode="lin" valueType="num">
                                      <p:cBhvr>
                                        <p:cTn id="17" dur="500" fill="hold"/>
                                        <p:tgtEl>
                                          <p:spTgt spid="41987">
                                            <p:txEl>
                                              <p:pRg st="1" end="1"/>
                                            </p:txEl>
                                          </p:spTgt>
                                        </p:tgtEl>
                                        <p:attrNameLst>
                                          <p:attrName>ppt_w</p:attrName>
                                        </p:attrNameLst>
                                      </p:cBhvr>
                                      <p:tavLst>
                                        <p:tav tm="0">
                                          <p:val>
                                            <p:strVal val="#ppt_w"/>
                                          </p:val>
                                        </p:tav>
                                        <p:tav tm="100000">
                                          <p:val>
                                            <p:strVal val="#ppt_w"/>
                                          </p:val>
                                        </p:tav>
                                      </p:tavLst>
                                    </p:anim>
                                    <p:anim calcmode="lin" valueType="num">
                                      <p:cBhvr>
                                        <p:cTn id="18" dur="500" fill="hold"/>
                                        <p:tgtEl>
                                          <p:spTgt spid="41987">
                                            <p:txEl>
                                              <p:pRg st="1" end="1"/>
                                            </p:txEl>
                                          </p:spTgt>
                                        </p:tgtEl>
                                        <p:attrNameLst>
                                          <p:attrName>ppt_h</p:attrName>
                                        </p:attrNameLst>
                                      </p:cBhvr>
                                      <p:tavLst>
                                        <p:tav tm="0">
                                          <p:val>
                                            <p:fltVal val="0"/>
                                          </p:val>
                                        </p:tav>
                                        <p:tav tm="100000">
                                          <p:val>
                                            <p:strVal val="#ppt_h"/>
                                          </p:val>
                                        </p:tav>
                                      </p:tavLst>
                                    </p:anim>
                                  </p:childTnLst>
                                </p:cTn>
                              </p:par>
                              <p:par>
                                <p:cTn id="19" presetID="17" presetClass="entr" presetSubtype="4" fill="hold" grpId="0" nodeType="withEffect">
                                  <p:stCondLst>
                                    <p:cond delay="0"/>
                                  </p:stCondLst>
                                  <p:childTnLst>
                                    <p:set>
                                      <p:cBhvr>
                                        <p:cTn id="20" dur="1" fill="hold">
                                          <p:stCondLst>
                                            <p:cond delay="0"/>
                                          </p:stCondLst>
                                        </p:cTn>
                                        <p:tgtEl>
                                          <p:spTgt spid="41987">
                                            <p:txEl>
                                              <p:pRg st="2" end="2"/>
                                            </p:txEl>
                                          </p:spTgt>
                                        </p:tgtEl>
                                        <p:attrNameLst>
                                          <p:attrName>style.visibility</p:attrName>
                                        </p:attrNameLst>
                                      </p:cBhvr>
                                      <p:to>
                                        <p:strVal val="visible"/>
                                      </p:to>
                                    </p:set>
                                    <p:anim calcmode="lin" valueType="num">
                                      <p:cBhvr>
                                        <p:cTn id="21" dur="500" fill="hold"/>
                                        <p:tgtEl>
                                          <p:spTgt spid="41987">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41987">
                                            <p:txEl>
                                              <p:pRg st="2" end="2"/>
                                            </p:txEl>
                                          </p:spTgt>
                                        </p:tgtEl>
                                        <p:attrNameLst>
                                          <p:attrName>ppt_y</p:attrName>
                                        </p:attrNameLst>
                                      </p:cBhvr>
                                      <p:tavLst>
                                        <p:tav tm="0">
                                          <p:val>
                                            <p:strVal val="#ppt_y+#ppt_h/2"/>
                                          </p:val>
                                        </p:tav>
                                        <p:tav tm="100000">
                                          <p:val>
                                            <p:strVal val="#ppt_y"/>
                                          </p:val>
                                        </p:tav>
                                      </p:tavLst>
                                    </p:anim>
                                    <p:anim calcmode="lin" valueType="num">
                                      <p:cBhvr>
                                        <p:cTn id="23" dur="500" fill="hold"/>
                                        <p:tgtEl>
                                          <p:spTgt spid="41987">
                                            <p:txEl>
                                              <p:pRg st="2" end="2"/>
                                            </p:txEl>
                                          </p:spTgt>
                                        </p:tgtEl>
                                        <p:attrNameLst>
                                          <p:attrName>ppt_w</p:attrName>
                                        </p:attrNameLst>
                                      </p:cBhvr>
                                      <p:tavLst>
                                        <p:tav tm="0">
                                          <p:val>
                                            <p:strVal val="#ppt_w"/>
                                          </p:val>
                                        </p:tav>
                                        <p:tav tm="100000">
                                          <p:val>
                                            <p:strVal val="#ppt_w"/>
                                          </p:val>
                                        </p:tav>
                                      </p:tavLst>
                                    </p:anim>
                                    <p:anim calcmode="lin" valueType="num">
                                      <p:cBhvr>
                                        <p:cTn id="24" dur="500" fill="hold"/>
                                        <p:tgtEl>
                                          <p:spTgt spid="41987">
                                            <p:txEl>
                                              <p:pRg st="2" end="2"/>
                                            </p:txEl>
                                          </p:spTgt>
                                        </p:tgtEl>
                                        <p:attrNameLst>
                                          <p:attrName>ppt_h</p:attrName>
                                        </p:attrNameLst>
                                      </p:cBhvr>
                                      <p:tavLst>
                                        <p:tav tm="0">
                                          <p:val>
                                            <p:fltVal val="0"/>
                                          </p:val>
                                        </p:tav>
                                        <p:tav tm="100000">
                                          <p:val>
                                            <p:strVal val="#ppt_h"/>
                                          </p:val>
                                        </p:tav>
                                      </p:tavLst>
                                    </p:anim>
                                  </p:childTnLst>
                                </p:cTn>
                              </p:par>
                              <p:par>
                                <p:cTn id="25" presetID="17" presetClass="entr" presetSubtype="4" fill="hold" grpId="0" nodeType="withEffect">
                                  <p:stCondLst>
                                    <p:cond delay="0"/>
                                  </p:stCondLst>
                                  <p:childTnLst>
                                    <p:set>
                                      <p:cBhvr>
                                        <p:cTn id="26" dur="1" fill="hold">
                                          <p:stCondLst>
                                            <p:cond delay="0"/>
                                          </p:stCondLst>
                                        </p:cTn>
                                        <p:tgtEl>
                                          <p:spTgt spid="41987">
                                            <p:txEl>
                                              <p:pRg st="3" end="3"/>
                                            </p:txEl>
                                          </p:spTgt>
                                        </p:tgtEl>
                                        <p:attrNameLst>
                                          <p:attrName>style.visibility</p:attrName>
                                        </p:attrNameLst>
                                      </p:cBhvr>
                                      <p:to>
                                        <p:strVal val="visible"/>
                                      </p:to>
                                    </p:set>
                                    <p:anim calcmode="lin" valueType="num">
                                      <p:cBhvr>
                                        <p:cTn id="27" dur="500" fill="hold"/>
                                        <p:tgtEl>
                                          <p:spTgt spid="41987">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41987">
                                            <p:txEl>
                                              <p:pRg st="3" end="3"/>
                                            </p:txEl>
                                          </p:spTgt>
                                        </p:tgtEl>
                                        <p:attrNameLst>
                                          <p:attrName>ppt_y</p:attrName>
                                        </p:attrNameLst>
                                      </p:cBhvr>
                                      <p:tavLst>
                                        <p:tav tm="0">
                                          <p:val>
                                            <p:strVal val="#ppt_y+#ppt_h/2"/>
                                          </p:val>
                                        </p:tav>
                                        <p:tav tm="100000">
                                          <p:val>
                                            <p:strVal val="#ppt_y"/>
                                          </p:val>
                                        </p:tav>
                                      </p:tavLst>
                                    </p:anim>
                                    <p:anim calcmode="lin" valueType="num">
                                      <p:cBhvr>
                                        <p:cTn id="29" dur="500" fill="hold"/>
                                        <p:tgtEl>
                                          <p:spTgt spid="41987">
                                            <p:txEl>
                                              <p:pRg st="3" end="3"/>
                                            </p:txEl>
                                          </p:spTgt>
                                        </p:tgtEl>
                                        <p:attrNameLst>
                                          <p:attrName>ppt_w</p:attrName>
                                        </p:attrNameLst>
                                      </p:cBhvr>
                                      <p:tavLst>
                                        <p:tav tm="0">
                                          <p:val>
                                            <p:strVal val="#ppt_w"/>
                                          </p:val>
                                        </p:tav>
                                        <p:tav tm="100000">
                                          <p:val>
                                            <p:strVal val="#ppt_w"/>
                                          </p:val>
                                        </p:tav>
                                      </p:tavLst>
                                    </p:anim>
                                    <p:anim calcmode="lin" valueType="num">
                                      <p:cBhvr>
                                        <p:cTn id="30" dur="500" fill="hold"/>
                                        <p:tgtEl>
                                          <p:spTgt spid="41987">
                                            <p:txEl>
                                              <p:pRg st="3" end="3"/>
                                            </p:txEl>
                                          </p:spTgt>
                                        </p:tgtEl>
                                        <p:attrNameLst>
                                          <p:attrName>ppt_h</p:attrName>
                                        </p:attrNameLst>
                                      </p:cBhvr>
                                      <p:tavLst>
                                        <p:tav tm="0">
                                          <p:val>
                                            <p:fltVal val="0"/>
                                          </p:val>
                                        </p:tav>
                                        <p:tav tm="100000">
                                          <p:val>
                                            <p:strVal val="#ppt_h"/>
                                          </p:val>
                                        </p:tav>
                                      </p:tavLst>
                                    </p:anim>
                                  </p:childTnLst>
                                </p:cTn>
                              </p:par>
                              <p:par>
                                <p:cTn id="31" presetID="17" presetClass="entr" presetSubtype="4" fill="hold" grpId="0" nodeType="withEffect">
                                  <p:stCondLst>
                                    <p:cond delay="0"/>
                                  </p:stCondLst>
                                  <p:childTnLst>
                                    <p:set>
                                      <p:cBhvr>
                                        <p:cTn id="32" dur="1" fill="hold">
                                          <p:stCondLst>
                                            <p:cond delay="0"/>
                                          </p:stCondLst>
                                        </p:cTn>
                                        <p:tgtEl>
                                          <p:spTgt spid="41987">
                                            <p:txEl>
                                              <p:pRg st="4" end="4"/>
                                            </p:txEl>
                                          </p:spTgt>
                                        </p:tgtEl>
                                        <p:attrNameLst>
                                          <p:attrName>style.visibility</p:attrName>
                                        </p:attrNameLst>
                                      </p:cBhvr>
                                      <p:to>
                                        <p:strVal val="visible"/>
                                      </p:to>
                                    </p:set>
                                    <p:anim calcmode="lin" valueType="num">
                                      <p:cBhvr>
                                        <p:cTn id="33" dur="500" fill="hold"/>
                                        <p:tgtEl>
                                          <p:spTgt spid="41987">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41987">
                                            <p:txEl>
                                              <p:pRg st="4" end="4"/>
                                            </p:txEl>
                                          </p:spTgt>
                                        </p:tgtEl>
                                        <p:attrNameLst>
                                          <p:attrName>ppt_y</p:attrName>
                                        </p:attrNameLst>
                                      </p:cBhvr>
                                      <p:tavLst>
                                        <p:tav tm="0">
                                          <p:val>
                                            <p:strVal val="#ppt_y+#ppt_h/2"/>
                                          </p:val>
                                        </p:tav>
                                        <p:tav tm="100000">
                                          <p:val>
                                            <p:strVal val="#ppt_y"/>
                                          </p:val>
                                        </p:tav>
                                      </p:tavLst>
                                    </p:anim>
                                    <p:anim calcmode="lin" valueType="num">
                                      <p:cBhvr>
                                        <p:cTn id="35" dur="500" fill="hold"/>
                                        <p:tgtEl>
                                          <p:spTgt spid="41987">
                                            <p:txEl>
                                              <p:pRg st="4" end="4"/>
                                            </p:txEl>
                                          </p:spTgt>
                                        </p:tgtEl>
                                        <p:attrNameLst>
                                          <p:attrName>ppt_w</p:attrName>
                                        </p:attrNameLst>
                                      </p:cBhvr>
                                      <p:tavLst>
                                        <p:tav tm="0">
                                          <p:val>
                                            <p:strVal val="#ppt_w"/>
                                          </p:val>
                                        </p:tav>
                                        <p:tav tm="100000">
                                          <p:val>
                                            <p:strVal val="#ppt_w"/>
                                          </p:val>
                                        </p:tav>
                                      </p:tavLst>
                                    </p:anim>
                                    <p:anim calcmode="lin" valueType="num">
                                      <p:cBhvr>
                                        <p:cTn id="36" dur="500" fill="hold"/>
                                        <p:tgtEl>
                                          <p:spTgt spid="41987">
                                            <p:txEl>
                                              <p:pRg st="4" end="4"/>
                                            </p:txEl>
                                          </p:spTgt>
                                        </p:tgtEl>
                                        <p:attrNameLst>
                                          <p:attrName>ppt_h</p:attrName>
                                        </p:attrNameLst>
                                      </p:cBhvr>
                                      <p:tavLst>
                                        <p:tav tm="0">
                                          <p:val>
                                            <p:fltVal val="0"/>
                                          </p:val>
                                        </p:tav>
                                        <p:tav tm="100000">
                                          <p:val>
                                            <p:strVal val="#ppt_h"/>
                                          </p:val>
                                        </p:tav>
                                      </p:tavLst>
                                    </p:anim>
                                  </p:childTnLst>
                                </p:cTn>
                              </p:par>
                              <p:par>
                                <p:cTn id="37" presetID="2" presetClass="entr" presetSubtype="4"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uiExpand="1"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DIAGNOSIS</a:t>
            </a:r>
          </a:p>
        </p:txBody>
      </p:sp>
      <p:sp>
        <p:nvSpPr>
          <p:cNvPr id="5" name="Content Placeholder 4"/>
          <p:cNvSpPr>
            <a:spLocks noGrp="1"/>
          </p:cNvSpPr>
          <p:nvPr>
            <p:ph idx="1"/>
          </p:nvPr>
        </p:nvSpPr>
        <p:spPr/>
        <p:txBody>
          <a:bodyPr/>
          <a:lstStyle/>
          <a:p>
            <a:r>
              <a:rPr lang="en-US" dirty="0"/>
              <a:t>History</a:t>
            </a:r>
          </a:p>
          <a:p>
            <a:r>
              <a:rPr lang="en-US" dirty="0"/>
              <a:t>Physical exam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TREATMENT</a:t>
            </a:r>
          </a:p>
        </p:txBody>
      </p:sp>
      <p:sp>
        <p:nvSpPr>
          <p:cNvPr id="3" name="Content Placeholder 2"/>
          <p:cNvSpPr>
            <a:spLocks noGrp="1"/>
          </p:cNvSpPr>
          <p:nvPr>
            <p:ph idx="1"/>
          </p:nvPr>
        </p:nvSpPr>
        <p:spPr/>
        <p:txBody>
          <a:bodyPr/>
          <a:lstStyle/>
          <a:p>
            <a:r>
              <a:rPr lang="en-US" dirty="0"/>
              <a:t>Depends on which phase of disease</a:t>
            </a:r>
          </a:p>
          <a:p>
            <a:r>
              <a:rPr lang="en-US" dirty="0"/>
              <a:t>Pain medication</a:t>
            </a:r>
          </a:p>
          <a:p>
            <a:r>
              <a:rPr lang="en-US" dirty="0"/>
              <a:t>Physical therapy</a:t>
            </a:r>
          </a:p>
          <a:p>
            <a:r>
              <a:rPr lang="en-US" dirty="0"/>
              <a:t>Steroids</a:t>
            </a:r>
          </a:p>
          <a:p>
            <a:pPr lvl="1"/>
            <a:r>
              <a:rPr lang="en-US" dirty="0"/>
              <a:t>Oral</a:t>
            </a:r>
          </a:p>
          <a:p>
            <a:pPr lvl="1"/>
            <a:r>
              <a:rPr lang="en-US" dirty="0" err="1"/>
              <a:t>Injectable</a:t>
            </a:r>
            <a:endParaRPr lang="en-US" dirty="0"/>
          </a:p>
          <a:p>
            <a:r>
              <a:rPr lang="en-US" dirty="0"/>
              <a:t>Surgery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amond(in)">
                                      <p:cBhvr>
                                        <p:cTn id="25" dur="2000"/>
                                        <p:tgtEl>
                                          <p:spTgt spid="3">
                                            <p:txEl>
                                              <p:pRg st="4" end="4"/>
                                            </p:txEl>
                                          </p:spTgt>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amond(in)">
                                      <p:cBhvr>
                                        <p:cTn id="28" dur="20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diamond(in)">
                                      <p:cBhvr>
                                        <p:cTn id="3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r>
              <a:rPr lang="en-US" sz="4000" dirty="0">
                <a:solidFill>
                  <a:srgbClr val="11506C"/>
                </a:solidFill>
              </a:rPr>
              <a:t>FRACTURE OF PROXIMAL</a:t>
            </a:r>
            <a:br>
              <a:rPr lang="en-US" sz="4000" dirty="0">
                <a:solidFill>
                  <a:srgbClr val="11506C"/>
                </a:solidFill>
              </a:rPr>
            </a:br>
            <a:r>
              <a:rPr lang="en-US" sz="4000" dirty="0">
                <a:solidFill>
                  <a:srgbClr val="11506C"/>
                </a:solidFill>
              </a:rPr>
              <a:t>HUMERUS</a:t>
            </a:r>
          </a:p>
        </p:txBody>
      </p:sp>
      <p:sp>
        <p:nvSpPr>
          <p:cNvPr id="40963" name="Rectangle 3"/>
          <p:cNvSpPr>
            <a:spLocks noGrp="1" noChangeArrowheads="1"/>
          </p:cNvSpPr>
          <p:nvPr>
            <p:ph sz="half" idx="1"/>
          </p:nvPr>
        </p:nvSpPr>
        <p:spPr/>
        <p:txBody>
          <a:bodyPr/>
          <a:lstStyle/>
          <a:p>
            <a:r>
              <a:rPr lang="en-US" dirty="0"/>
              <a:t>Traumatic event </a:t>
            </a:r>
          </a:p>
          <a:p>
            <a:r>
              <a:rPr lang="en-US" dirty="0"/>
              <a:t>R/O neurovascular injuries</a:t>
            </a:r>
          </a:p>
        </p:txBody>
      </p:sp>
      <p:pic>
        <p:nvPicPr>
          <p:cNvPr id="6" name="Content Placeholder 5" descr="proximal_humerus_fracture_xray.jpg"/>
          <p:cNvPicPr>
            <a:picLocks noGrp="1" noChangeAspect="1"/>
          </p:cNvPicPr>
          <p:nvPr>
            <p:ph sz="half" idx="2"/>
          </p:nvPr>
        </p:nvPicPr>
        <p:blipFill>
          <a:blip r:embed="rId3" cstate="print"/>
          <a:stretch>
            <a:fillRect/>
          </a:stretch>
        </p:blipFill>
        <p:spPr>
          <a:xfrm>
            <a:off x="5220140" y="1851025"/>
            <a:ext cx="4125487" cy="3633787"/>
          </a:xfrm>
          <a:ln>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checkerboard(across)">
                                      <p:cBhvr>
                                        <p:cTn id="7" dur="500"/>
                                        <p:tgtEl>
                                          <p:spTgt spid="40963">
                                            <p:txEl>
                                              <p:pRg st="0" end="0"/>
                                            </p:txEl>
                                          </p:spTgt>
                                        </p:tgtEl>
                                      </p:cBhvr>
                                    </p:animEffect>
                                  </p:childTnLst>
                                </p:cTn>
                              </p:par>
                              <p:par>
                                <p:cTn id="8" presetID="16" presetClass="entr" presetSubtype="2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40963">
                                            <p:txEl>
                                              <p:pRg st="1" end="1"/>
                                            </p:txEl>
                                          </p:spTgt>
                                        </p:tgtEl>
                                        <p:attrNameLst>
                                          <p:attrName>style.visibility</p:attrName>
                                        </p:attrNameLst>
                                      </p:cBhvr>
                                      <p:to>
                                        <p:strVal val="visible"/>
                                      </p:to>
                                    </p:set>
                                    <p:animEffect transition="in" filter="checkerboard(across)">
                                      <p:cBhvr>
                                        <p:cTn id="15" dur="500"/>
                                        <p:tgtEl>
                                          <p:spTgt spid="409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SIGNS AND SYMPTOMS</a:t>
            </a:r>
          </a:p>
        </p:txBody>
      </p:sp>
      <p:sp>
        <p:nvSpPr>
          <p:cNvPr id="3" name="Content Placeholder 2"/>
          <p:cNvSpPr>
            <a:spLocks noGrp="1"/>
          </p:cNvSpPr>
          <p:nvPr>
            <p:ph idx="1"/>
          </p:nvPr>
        </p:nvSpPr>
        <p:spPr>
          <a:xfrm>
            <a:off x="502920" y="1563901"/>
            <a:ext cx="9052560" cy="4073311"/>
          </a:xfrm>
        </p:spPr>
        <p:txBody>
          <a:bodyPr/>
          <a:lstStyle/>
          <a:p>
            <a:r>
              <a:rPr lang="en-US" dirty="0"/>
              <a:t>Severe pain</a:t>
            </a:r>
          </a:p>
          <a:p>
            <a:r>
              <a:rPr lang="en-US" dirty="0"/>
              <a:t>Limited range of motion</a:t>
            </a:r>
          </a:p>
          <a:p>
            <a:r>
              <a:rPr lang="en-US" dirty="0"/>
              <a:t>Abnormal shape of shoulder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DIAGNOSIS</a:t>
            </a:r>
          </a:p>
        </p:txBody>
      </p:sp>
      <p:sp>
        <p:nvSpPr>
          <p:cNvPr id="3" name="Content Placeholder 2"/>
          <p:cNvSpPr>
            <a:spLocks noGrp="1"/>
          </p:cNvSpPr>
          <p:nvPr>
            <p:ph idx="1"/>
          </p:nvPr>
        </p:nvSpPr>
        <p:spPr/>
        <p:txBody>
          <a:bodyPr/>
          <a:lstStyle/>
          <a:p>
            <a:r>
              <a:rPr lang="en-US" dirty="0"/>
              <a:t>History</a:t>
            </a:r>
          </a:p>
          <a:p>
            <a:r>
              <a:rPr lang="en-US" dirty="0"/>
              <a:t>Limited painful range of motion</a:t>
            </a:r>
          </a:p>
          <a:p>
            <a:r>
              <a:rPr lang="en-US" dirty="0"/>
              <a:t>X-ray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TREATMENT</a:t>
            </a:r>
          </a:p>
        </p:txBody>
      </p:sp>
      <p:sp>
        <p:nvSpPr>
          <p:cNvPr id="3" name="Content Placeholder 2"/>
          <p:cNvSpPr>
            <a:spLocks noGrp="1"/>
          </p:cNvSpPr>
          <p:nvPr>
            <p:ph idx="1"/>
          </p:nvPr>
        </p:nvSpPr>
        <p:spPr>
          <a:xfrm>
            <a:off x="457200" y="1446212"/>
            <a:ext cx="9052560" cy="4423291"/>
          </a:xfrm>
        </p:spPr>
        <p:txBody>
          <a:bodyPr/>
          <a:lstStyle/>
          <a:p>
            <a:r>
              <a:rPr lang="en-US" sz="2400" dirty="0"/>
              <a:t>Non operative</a:t>
            </a:r>
          </a:p>
          <a:p>
            <a:pPr lvl="1"/>
            <a:r>
              <a:rPr lang="en-US" sz="2400" dirty="0"/>
              <a:t>Sling</a:t>
            </a:r>
          </a:p>
          <a:p>
            <a:pPr lvl="1"/>
            <a:r>
              <a:rPr lang="en-US" sz="2400" dirty="0"/>
              <a:t>Early range of motion</a:t>
            </a:r>
          </a:p>
          <a:p>
            <a:r>
              <a:rPr lang="en-US" sz="2400" dirty="0"/>
              <a:t>Operative</a:t>
            </a:r>
          </a:p>
          <a:p>
            <a:pPr lvl="1"/>
            <a:r>
              <a:rPr lang="en-US" sz="2400" dirty="0"/>
              <a:t>Closed reduction and </a:t>
            </a:r>
            <a:r>
              <a:rPr lang="en-US" sz="2400" dirty="0" err="1"/>
              <a:t>percutaneous</a:t>
            </a:r>
            <a:r>
              <a:rPr lang="en-US" sz="2400" dirty="0"/>
              <a:t> pinning</a:t>
            </a:r>
          </a:p>
          <a:p>
            <a:pPr lvl="1"/>
            <a:r>
              <a:rPr lang="en-US" sz="2400" dirty="0"/>
              <a:t>Open reduction and internal fixation</a:t>
            </a:r>
          </a:p>
          <a:p>
            <a:pPr lvl="1"/>
            <a:r>
              <a:rPr lang="en-US" sz="2400" dirty="0"/>
              <a:t>Joint replacement</a:t>
            </a:r>
          </a:p>
          <a:p>
            <a:pPr lvl="2"/>
            <a:r>
              <a:rPr lang="en-US" dirty="0"/>
              <a:t>Hemi-</a:t>
            </a:r>
            <a:r>
              <a:rPr lang="en-US" dirty="0" err="1"/>
              <a:t>arthroplasty</a:t>
            </a:r>
            <a:endParaRPr lang="en-US" dirty="0"/>
          </a:p>
          <a:p>
            <a:pPr lvl="2"/>
            <a:r>
              <a:rPr lang="en-US" dirty="0"/>
              <a:t>Reverse ball and socket </a:t>
            </a:r>
            <a:r>
              <a:rPr lang="en-US" dirty="0" err="1"/>
              <a:t>arthroplasty</a:t>
            </a:r>
            <a:endParaRPr lang="en-US" dirty="0"/>
          </a:p>
        </p:txBody>
      </p:sp>
      <p:pic>
        <p:nvPicPr>
          <p:cNvPr id="4" name="Picture 3" descr="shoulderfoams.jpg"/>
          <p:cNvPicPr>
            <a:picLocks noChangeAspect="1"/>
          </p:cNvPicPr>
          <p:nvPr/>
        </p:nvPicPr>
        <p:blipFill>
          <a:blip r:embed="rId3" cstate="print"/>
          <a:stretch>
            <a:fillRect/>
          </a:stretch>
        </p:blipFill>
        <p:spPr>
          <a:xfrm>
            <a:off x="7010400" y="3420450"/>
            <a:ext cx="2743200" cy="2743200"/>
          </a:xfrm>
          <a:prstGeom prst="rect">
            <a:avLst/>
          </a:prstGeom>
          <a:ln>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1"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5" dur="1000" fill="hold"/>
                                        <p:tgtEl>
                                          <p:spTgt spid="3">
                                            <p:txEl>
                                              <p:pRg st="3" end="3"/>
                                            </p:txEl>
                                          </p:spTgt>
                                        </p:tgtEl>
                                        <p:attrNameLst>
                                          <p:attrName>ppt_y</p:attrName>
                                        </p:attrNameLst>
                                      </p:cBhvr>
                                      <p:tavLst>
                                        <p:tav tm="0">
                                          <p:val>
                                            <p:strVal val="#ppt_y"/>
                                          </p:val>
                                        </p:tav>
                                        <p:tav tm="100000">
                                          <p:val>
                                            <p:strVal val="#ppt_y"/>
                                          </p:val>
                                        </p:tav>
                                      </p:tavLst>
                                    </p:anim>
                                  </p:childTnLst>
                                </p:cTn>
                              </p:par>
                              <p:par>
                                <p:cTn id="26" presetID="2" presetClass="entr" presetSubtype="8" fill="hold" grpId="1"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9" dur="1000" fill="hold"/>
                                        <p:tgtEl>
                                          <p:spTgt spid="3">
                                            <p:txEl>
                                              <p:pRg st="4" end="4"/>
                                            </p:txEl>
                                          </p:spTgt>
                                        </p:tgtEl>
                                        <p:attrNameLst>
                                          <p:attrName>ppt_y</p:attrName>
                                        </p:attrNameLst>
                                      </p:cBhvr>
                                      <p:tavLst>
                                        <p:tav tm="0">
                                          <p:val>
                                            <p:strVal val="#ppt_y"/>
                                          </p:val>
                                        </p:tav>
                                        <p:tav tm="100000">
                                          <p:val>
                                            <p:strVal val="#ppt_y"/>
                                          </p:val>
                                        </p:tav>
                                      </p:tavLst>
                                    </p:anim>
                                  </p:childTnLst>
                                </p:cTn>
                              </p:par>
                              <p:par>
                                <p:cTn id="30" presetID="2" presetClass="entr" presetSubtype="8" fill="hold" grpId="1"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1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3" dur="1000" fill="hold"/>
                                        <p:tgtEl>
                                          <p:spTgt spid="3">
                                            <p:txEl>
                                              <p:pRg st="5" end="5"/>
                                            </p:txEl>
                                          </p:spTgt>
                                        </p:tgtEl>
                                        <p:attrNameLst>
                                          <p:attrName>ppt_y</p:attrName>
                                        </p:attrNameLst>
                                      </p:cBhvr>
                                      <p:tavLst>
                                        <p:tav tm="0">
                                          <p:val>
                                            <p:strVal val="#ppt_y"/>
                                          </p:val>
                                        </p:tav>
                                        <p:tav tm="100000">
                                          <p:val>
                                            <p:strVal val="#ppt_y"/>
                                          </p:val>
                                        </p:tav>
                                      </p:tavLst>
                                    </p:anim>
                                  </p:childTnLst>
                                </p:cTn>
                              </p:par>
                              <p:par>
                                <p:cTn id="34" presetID="2" presetClass="entr" presetSubtype="8" fill="hold" grpId="1"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 calcmode="lin" valueType="num">
                                      <p:cBhvr additive="base">
                                        <p:cTn id="36" dur="1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7" dur="1000" fill="hold"/>
                                        <p:tgtEl>
                                          <p:spTgt spid="3">
                                            <p:txEl>
                                              <p:pRg st="6" end="6"/>
                                            </p:txEl>
                                          </p:spTgt>
                                        </p:tgtEl>
                                        <p:attrNameLst>
                                          <p:attrName>ppt_y</p:attrName>
                                        </p:attrNameLst>
                                      </p:cBhvr>
                                      <p:tavLst>
                                        <p:tav tm="0">
                                          <p:val>
                                            <p:strVal val="#ppt_y"/>
                                          </p:val>
                                        </p:tav>
                                        <p:tav tm="100000">
                                          <p:val>
                                            <p:strVal val="#ppt_y"/>
                                          </p:val>
                                        </p:tav>
                                      </p:tavLst>
                                    </p:anim>
                                  </p:childTnLst>
                                </p:cTn>
                              </p:par>
                              <p:par>
                                <p:cTn id="38" presetID="2" presetClass="entr" presetSubtype="8" fill="hold" grpId="1"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 calcmode="lin" valueType="num">
                                      <p:cBhvr additive="base">
                                        <p:cTn id="40" dur="10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1" dur="1000" fill="hold"/>
                                        <p:tgtEl>
                                          <p:spTgt spid="3">
                                            <p:txEl>
                                              <p:pRg st="7" end="7"/>
                                            </p:txEl>
                                          </p:spTgt>
                                        </p:tgtEl>
                                        <p:attrNameLst>
                                          <p:attrName>ppt_y</p:attrName>
                                        </p:attrNameLst>
                                      </p:cBhvr>
                                      <p:tavLst>
                                        <p:tav tm="0">
                                          <p:val>
                                            <p:strVal val="#ppt_y"/>
                                          </p:val>
                                        </p:tav>
                                        <p:tav tm="100000">
                                          <p:val>
                                            <p:strVal val="#ppt_y"/>
                                          </p:val>
                                        </p:tav>
                                      </p:tavLst>
                                    </p:anim>
                                  </p:childTnLst>
                                </p:cTn>
                              </p:par>
                              <p:par>
                                <p:cTn id="42" presetID="2" presetClass="entr" presetSubtype="8" fill="hold" grpId="1"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 calcmode="lin" valueType="num">
                                      <p:cBhvr additive="base">
                                        <p:cTn id="44" dur="10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5" dur="10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SHOULDER DISLOCATIONS</a:t>
            </a:r>
          </a:p>
        </p:txBody>
      </p:sp>
      <p:sp>
        <p:nvSpPr>
          <p:cNvPr id="3" name="Content Placeholder 2"/>
          <p:cNvSpPr>
            <a:spLocks noGrp="1"/>
          </p:cNvSpPr>
          <p:nvPr>
            <p:ph idx="1"/>
          </p:nvPr>
        </p:nvSpPr>
        <p:spPr/>
        <p:txBody>
          <a:bodyPr/>
          <a:lstStyle/>
          <a:p>
            <a:r>
              <a:rPr lang="en-US" dirty="0"/>
              <a:t>Most frequently dislocated joint in the body</a:t>
            </a:r>
          </a:p>
          <a:p>
            <a:r>
              <a:rPr lang="en-US" dirty="0"/>
              <a:t>Unstable joint</a:t>
            </a:r>
          </a:p>
          <a:p>
            <a:r>
              <a:rPr lang="en-US" dirty="0"/>
              <a:t>Multiple degrees of freedom</a:t>
            </a:r>
          </a:p>
          <a:p>
            <a:r>
              <a:rPr lang="en-US" dirty="0"/>
              <a:t>Often causes tears of the labrum and leads to instability</a:t>
            </a:r>
          </a:p>
          <a:p>
            <a:r>
              <a:rPr lang="en-US" dirty="0"/>
              <a:t>Often patients feel a subluxation of the joint</a:t>
            </a:r>
          </a:p>
          <a:p>
            <a:r>
              <a:rPr lang="en-US" dirty="0"/>
              <a:t>Can dislocate </a:t>
            </a:r>
            <a:r>
              <a:rPr lang="en-US" dirty="0" err="1"/>
              <a:t>anteriorly</a:t>
            </a:r>
            <a:r>
              <a:rPr lang="en-US" dirty="0"/>
              <a:t>, inferiorly or </a:t>
            </a:r>
            <a:r>
              <a:rPr lang="en-US" dirty="0" err="1"/>
              <a:t>posteriorly</a:t>
            </a:r>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amond(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amond(in)">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DIAGNOSIS</a:t>
            </a:r>
          </a:p>
        </p:txBody>
      </p:sp>
      <p:sp>
        <p:nvSpPr>
          <p:cNvPr id="3" name="Content Placeholder 2"/>
          <p:cNvSpPr>
            <a:spLocks noGrp="1"/>
          </p:cNvSpPr>
          <p:nvPr>
            <p:ph idx="1"/>
          </p:nvPr>
        </p:nvSpPr>
        <p:spPr/>
        <p:txBody>
          <a:bodyPr/>
          <a:lstStyle/>
          <a:p>
            <a:r>
              <a:rPr lang="en-US" dirty="0"/>
              <a:t>History</a:t>
            </a:r>
          </a:p>
          <a:p>
            <a:r>
              <a:rPr lang="en-US" dirty="0"/>
              <a:t>Physical exam – decreased external rotation</a:t>
            </a:r>
          </a:p>
          <a:p>
            <a:r>
              <a:rPr lang="en-US" dirty="0"/>
              <a:t>X-rays (</a:t>
            </a:r>
            <a:r>
              <a:rPr lang="en-US" dirty="0" err="1"/>
              <a:t>axillary</a:t>
            </a:r>
            <a:r>
              <a:rPr lang="en-US" dirty="0"/>
              <a:t> view)</a:t>
            </a:r>
          </a:p>
          <a:p>
            <a:r>
              <a:rPr lang="en-US" dirty="0"/>
              <a:t>MRI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SIGNS AND SYMPTOMS</a:t>
            </a:r>
          </a:p>
        </p:txBody>
      </p:sp>
      <p:sp>
        <p:nvSpPr>
          <p:cNvPr id="3" name="Content Placeholder 2"/>
          <p:cNvSpPr>
            <a:spLocks noGrp="1"/>
          </p:cNvSpPr>
          <p:nvPr>
            <p:ph idx="1"/>
          </p:nvPr>
        </p:nvSpPr>
        <p:spPr/>
        <p:txBody>
          <a:bodyPr/>
          <a:lstStyle/>
          <a:p>
            <a:r>
              <a:rPr lang="en-US" dirty="0"/>
              <a:t>Pain</a:t>
            </a:r>
          </a:p>
          <a:p>
            <a:r>
              <a:rPr lang="en-US" dirty="0"/>
              <a:t>Limited range of motion</a:t>
            </a:r>
          </a:p>
          <a:p>
            <a:r>
              <a:rPr lang="en-US" dirty="0"/>
              <a:t>Shoulder can have a normal appearance</a:t>
            </a:r>
          </a:p>
          <a:p>
            <a:r>
              <a:rPr lang="en-US" dirty="0"/>
              <a:t>Patient can experiences numbness and tingling in the hand</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p:txBody>
          <a:bodyPr/>
          <a:lstStyle/>
          <a:p>
            <a:r>
              <a:rPr lang="en-US"/>
              <a:t>BOOKS</a:t>
            </a:r>
          </a:p>
          <a:p>
            <a:r>
              <a:rPr lang="en-US"/>
              <a:t>RANDOM</a:t>
            </a:r>
          </a:p>
          <a:p>
            <a:r>
              <a:rPr lang="en-US"/>
              <a:t>PANTS</a:t>
            </a:r>
          </a:p>
          <a:p>
            <a:r>
              <a:rPr lang="en-US"/>
              <a:t>SIX</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TREATMENT</a:t>
            </a:r>
          </a:p>
        </p:txBody>
      </p:sp>
      <p:sp>
        <p:nvSpPr>
          <p:cNvPr id="3" name="Content Placeholder 2"/>
          <p:cNvSpPr>
            <a:spLocks noGrp="1"/>
          </p:cNvSpPr>
          <p:nvPr>
            <p:ph idx="1"/>
          </p:nvPr>
        </p:nvSpPr>
        <p:spPr/>
        <p:txBody>
          <a:bodyPr/>
          <a:lstStyle/>
          <a:p>
            <a:r>
              <a:rPr lang="en-US" dirty="0"/>
              <a:t>Reduce joint</a:t>
            </a:r>
          </a:p>
          <a:p>
            <a:r>
              <a:rPr lang="en-US" dirty="0"/>
              <a:t>Repeat x-rays to confirm reduction</a:t>
            </a:r>
          </a:p>
          <a:p>
            <a:r>
              <a:rPr lang="en-US" dirty="0"/>
              <a:t>Check range of motion</a:t>
            </a:r>
          </a:p>
          <a:p>
            <a:r>
              <a:rPr lang="en-US" dirty="0"/>
              <a:t>Sling and early range of motion</a:t>
            </a:r>
          </a:p>
          <a:p>
            <a:r>
              <a:rPr lang="en-US" dirty="0"/>
              <a:t>Surgery</a:t>
            </a:r>
          </a:p>
          <a:p>
            <a:pPr lvl="1"/>
            <a:r>
              <a:rPr lang="en-US" dirty="0"/>
              <a:t>Recurrent instability</a:t>
            </a:r>
          </a:p>
          <a:p>
            <a:pPr lvl="1"/>
            <a:r>
              <a:rPr lang="en-US" dirty="0"/>
              <a:t>Irreducible dislocation</a:t>
            </a:r>
          </a:p>
          <a:p>
            <a:pPr lvl="1"/>
            <a:r>
              <a:rPr lang="en-US" dirty="0"/>
              <a:t>Large </a:t>
            </a:r>
            <a:r>
              <a:rPr lang="en-US" dirty="0" err="1"/>
              <a:t>glenoid</a:t>
            </a:r>
            <a:r>
              <a:rPr lang="en-US" dirty="0"/>
              <a:t> fractures</a:t>
            </a:r>
          </a:p>
        </p:txBody>
      </p:sp>
      <p:pic>
        <p:nvPicPr>
          <p:cNvPr id="13314" name="Picture 2" descr="I:\Snead\Presentations\Common Shoulder Injuries\Presentation\reduction.jpg"/>
          <p:cNvPicPr>
            <a:picLocks noChangeAspect="1" noChangeArrowheads="1"/>
          </p:cNvPicPr>
          <p:nvPr/>
        </p:nvPicPr>
        <p:blipFill>
          <a:blip r:embed="rId3" cstate="print"/>
          <a:srcRect/>
          <a:stretch>
            <a:fillRect/>
          </a:stretch>
        </p:blipFill>
        <p:spPr bwMode="auto">
          <a:xfrm>
            <a:off x="7086600" y="1674812"/>
            <a:ext cx="2362200" cy="2362200"/>
          </a:xfrm>
          <a:prstGeom prst="rect">
            <a:avLst/>
          </a:prstGeom>
          <a:noFill/>
          <a:ln>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13314"/>
                                        </p:tgtEl>
                                        <p:attrNameLst>
                                          <p:attrName>style.visibility</p:attrName>
                                        </p:attrNameLst>
                                      </p:cBhvr>
                                      <p:to>
                                        <p:strVal val="visible"/>
                                      </p:to>
                                    </p:set>
                                    <p:animEffect transition="in" filter="dissolve">
                                      <p:cBhvr>
                                        <p:cTn id="11" dur="500"/>
                                        <p:tgtEl>
                                          <p:spTgt spid="13314"/>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diamond(in)">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diamond(in)">
                                      <p:cBhvr>
                                        <p:cTn id="21" dur="2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diamond(in)">
                                      <p:cBhvr>
                                        <p:cTn id="26" dur="2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diamond(in)">
                                      <p:cBhvr>
                                        <p:cTn id="31" dur="2000"/>
                                        <p:tgtEl>
                                          <p:spTgt spid="3">
                                            <p:txEl>
                                              <p:pRg st="4" end="4"/>
                                            </p:txEl>
                                          </p:spTgt>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diamond(in)">
                                      <p:cBhvr>
                                        <p:cTn id="34" dur="2000"/>
                                        <p:tgtEl>
                                          <p:spTgt spid="3">
                                            <p:txEl>
                                              <p:pRg st="5" end="5"/>
                                            </p:txEl>
                                          </p:spTgt>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amond(in)">
                                      <p:cBhvr>
                                        <p:cTn id="37" dur="2000"/>
                                        <p:tgtEl>
                                          <p:spTgt spid="3">
                                            <p:txEl>
                                              <p:pRg st="6" end="6"/>
                                            </p:txEl>
                                          </p:spTgt>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diamond(in)">
                                      <p:cBhvr>
                                        <p:cTn id="40"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p:txBody>
          <a:bodyPr/>
          <a:lstStyle/>
          <a:p>
            <a:r>
              <a:rPr lang="en-US" dirty="0"/>
              <a:t>GLENOHUMERAL INSTABILITY</a:t>
            </a:r>
          </a:p>
        </p:txBody>
      </p:sp>
      <p:sp>
        <p:nvSpPr>
          <p:cNvPr id="43011" name="Rectangle 1027"/>
          <p:cNvSpPr>
            <a:spLocks noGrp="1" noChangeArrowheads="1"/>
          </p:cNvSpPr>
          <p:nvPr>
            <p:ph idx="1"/>
          </p:nvPr>
        </p:nvSpPr>
        <p:spPr/>
        <p:txBody>
          <a:bodyPr/>
          <a:lstStyle/>
          <a:p>
            <a:r>
              <a:rPr lang="en-US" dirty="0"/>
              <a:t>Unstable joint</a:t>
            </a:r>
          </a:p>
          <a:p>
            <a:r>
              <a:rPr lang="en-US" dirty="0"/>
              <a:t>Traumatic vs. </a:t>
            </a:r>
            <a:r>
              <a:rPr lang="en-US" dirty="0" err="1"/>
              <a:t>atraumatic</a:t>
            </a:r>
            <a:endParaRPr lang="en-US" dirty="0"/>
          </a:p>
          <a:p>
            <a:r>
              <a:rPr lang="en-US" dirty="0"/>
              <a:t>Age, frequency and patient’s needs dictate treatment</a:t>
            </a:r>
          </a:p>
        </p:txBody>
      </p:sp>
    </p:spTree>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box(in)">
                                      <p:cBhvr>
                                        <p:cTn id="7" dur="500"/>
                                        <p:tgtEl>
                                          <p:spTgt spid="43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3011">
                                            <p:txEl>
                                              <p:pRg st="1" end="1"/>
                                            </p:txEl>
                                          </p:spTgt>
                                        </p:tgtEl>
                                        <p:attrNameLst>
                                          <p:attrName>style.visibility</p:attrName>
                                        </p:attrNameLst>
                                      </p:cBhvr>
                                      <p:to>
                                        <p:strVal val="visible"/>
                                      </p:to>
                                    </p:set>
                                    <p:animEffect transition="in" filter="box(in)">
                                      <p:cBhvr>
                                        <p:cTn id="12" dur="500"/>
                                        <p:tgtEl>
                                          <p:spTgt spid="430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3011">
                                            <p:txEl>
                                              <p:pRg st="2" end="2"/>
                                            </p:txEl>
                                          </p:spTgt>
                                        </p:tgtEl>
                                        <p:attrNameLst>
                                          <p:attrName>style.visibility</p:attrName>
                                        </p:attrNameLst>
                                      </p:cBhvr>
                                      <p:to>
                                        <p:strVal val="visible"/>
                                      </p:to>
                                    </p:set>
                                    <p:animEffect transition="in" filter="box(in)">
                                      <p:cBhvr>
                                        <p:cTn id="17" dur="500"/>
                                        <p:tgtEl>
                                          <p:spTgt spid="430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p:txBody>
          <a:bodyPr/>
          <a:lstStyle/>
          <a:p>
            <a:r>
              <a:rPr lang="en-US" dirty="0">
                <a:solidFill>
                  <a:srgbClr val="11506C"/>
                </a:solidFill>
              </a:rPr>
              <a:t>GLENOHUMERAL INSTABILITY</a:t>
            </a:r>
          </a:p>
        </p:txBody>
      </p:sp>
      <p:sp>
        <p:nvSpPr>
          <p:cNvPr id="43011" name="Rectangle 1027"/>
          <p:cNvSpPr>
            <a:spLocks noGrp="1" noChangeArrowheads="1"/>
          </p:cNvSpPr>
          <p:nvPr>
            <p:ph idx="1"/>
          </p:nvPr>
        </p:nvSpPr>
        <p:spPr>
          <a:xfrm>
            <a:off x="533400" y="1598612"/>
            <a:ext cx="9051925" cy="4602162"/>
          </a:xfrm>
        </p:spPr>
        <p:txBody>
          <a:bodyPr/>
          <a:lstStyle/>
          <a:p>
            <a:r>
              <a:rPr lang="en-US" sz="2800" dirty="0"/>
              <a:t>Unstable joint</a:t>
            </a:r>
          </a:p>
          <a:p>
            <a:r>
              <a:rPr lang="en-US" sz="2800" dirty="0"/>
              <a:t>Traumatic vs. </a:t>
            </a:r>
            <a:r>
              <a:rPr lang="en-US" sz="2800" dirty="0" err="1"/>
              <a:t>atraumatic</a:t>
            </a:r>
            <a:endParaRPr lang="en-US" sz="2800" dirty="0"/>
          </a:p>
          <a:p>
            <a:r>
              <a:rPr lang="en-US" sz="2800" dirty="0"/>
              <a:t>Age, frequency and patient’s needs </a:t>
            </a:r>
          </a:p>
          <a:p>
            <a:pPr>
              <a:buNone/>
            </a:pPr>
            <a:r>
              <a:rPr lang="en-US" sz="2800" dirty="0"/>
              <a:t>	dictate treatment</a:t>
            </a:r>
          </a:p>
          <a:p>
            <a:r>
              <a:rPr lang="en-US" sz="2800" dirty="0"/>
              <a:t>Seen more commonly in people less than 25</a:t>
            </a:r>
          </a:p>
          <a:p>
            <a:r>
              <a:rPr lang="en-US" sz="2800" dirty="0"/>
              <a:t>Common after dislocations of the </a:t>
            </a:r>
            <a:r>
              <a:rPr lang="en-US" sz="2800" dirty="0" err="1"/>
              <a:t>glenohumeral</a:t>
            </a:r>
            <a:r>
              <a:rPr lang="en-US" sz="2800" dirty="0"/>
              <a:t> joint</a:t>
            </a:r>
          </a:p>
        </p:txBody>
      </p:sp>
      <p:pic>
        <p:nvPicPr>
          <p:cNvPr id="43012" name="Picture 1028" descr="N:\PCXFILE\DSS5.PCX"/>
          <p:cNvPicPr>
            <a:picLocks noChangeAspect="1" noChangeArrowheads="1"/>
          </p:cNvPicPr>
          <p:nvPr/>
        </p:nvPicPr>
        <p:blipFill>
          <a:blip r:embed="rId3" cstate="print"/>
          <a:srcRect/>
          <a:stretch>
            <a:fillRect/>
          </a:stretch>
        </p:blipFill>
        <p:spPr bwMode="auto">
          <a:xfrm>
            <a:off x="6448407" y="1572003"/>
            <a:ext cx="2918478" cy="2012797"/>
          </a:xfrm>
          <a:prstGeom prst="rect">
            <a:avLst/>
          </a:prstGeom>
          <a:noFill/>
          <a:ln w="9525">
            <a:solidFill>
              <a:srgbClr val="FF33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box(in)">
                                      <p:cBhvr>
                                        <p:cTn id="7" dur="500"/>
                                        <p:tgtEl>
                                          <p:spTgt spid="43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3011">
                                            <p:txEl>
                                              <p:pRg st="1" end="1"/>
                                            </p:txEl>
                                          </p:spTgt>
                                        </p:tgtEl>
                                        <p:attrNameLst>
                                          <p:attrName>style.visibility</p:attrName>
                                        </p:attrNameLst>
                                      </p:cBhvr>
                                      <p:to>
                                        <p:strVal val="visible"/>
                                      </p:to>
                                    </p:set>
                                    <p:animEffect transition="in" filter="box(in)">
                                      <p:cBhvr>
                                        <p:cTn id="12" dur="500"/>
                                        <p:tgtEl>
                                          <p:spTgt spid="430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3011">
                                            <p:txEl>
                                              <p:pRg st="2" end="2"/>
                                            </p:txEl>
                                          </p:spTgt>
                                        </p:tgtEl>
                                        <p:attrNameLst>
                                          <p:attrName>style.visibility</p:attrName>
                                        </p:attrNameLst>
                                      </p:cBhvr>
                                      <p:to>
                                        <p:strVal val="visible"/>
                                      </p:to>
                                    </p:set>
                                    <p:animEffect transition="in" filter="box(in)">
                                      <p:cBhvr>
                                        <p:cTn id="17" dur="500"/>
                                        <p:tgtEl>
                                          <p:spTgt spid="430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3011">
                                            <p:txEl>
                                              <p:pRg st="3" end="3"/>
                                            </p:txEl>
                                          </p:spTgt>
                                        </p:tgtEl>
                                        <p:attrNameLst>
                                          <p:attrName>style.visibility</p:attrName>
                                        </p:attrNameLst>
                                      </p:cBhvr>
                                      <p:to>
                                        <p:strVal val="visible"/>
                                      </p:to>
                                    </p:set>
                                    <p:animEffect transition="in" filter="box(in)">
                                      <p:cBhvr>
                                        <p:cTn id="22" dur="500"/>
                                        <p:tgtEl>
                                          <p:spTgt spid="430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3011">
                                            <p:txEl>
                                              <p:pRg st="4" end="4"/>
                                            </p:txEl>
                                          </p:spTgt>
                                        </p:tgtEl>
                                        <p:attrNameLst>
                                          <p:attrName>style.visibility</p:attrName>
                                        </p:attrNameLst>
                                      </p:cBhvr>
                                      <p:to>
                                        <p:strVal val="visible"/>
                                      </p:to>
                                    </p:set>
                                    <p:animEffect transition="in" filter="box(in)">
                                      <p:cBhvr>
                                        <p:cTn id="27" dur="500"/>
                                        <p:tgtEl>
                                          <p:spTgt spid="430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43011">
                                            <p:txEl>
                                              <p:pRg st="5" end="5"/>
                                            </p:txEl>
                                          </p:spTgt>
                                        </p:tgtEl>
                                        <p:attrNameLst>
                                          <p:attrName>style.visibility</p:attrName>
                                        </p:attrNameLst>
                                      </p:cBhvr>
                                      <p:to>
                                        <p:strVal val="visible"/>
                                      </p:to>
                                    </p:set>
                                    <p:animEffect transition="in" filter="box(in)">
                                      <p:cBhvr>
                                        <p:cTn id="32" dur="500"/>
                                        <p:tgtEl>
                                          <p:spTgt spid="43011">
                                            <p:txEl>
                                              <p:pRg st="5" end="5"/>
                                            </p:txEl>
                                          </p:spTgt>
                                        </p:tgtEl>
                                      </p:cBhvr>
                                    </p:animEffect>
                                  </p:childTnLst>
                                </p:cTn>
                              </p:par>
                              <p:par>
                                <p:cTn id="33" presetID="8" presetClass="entr" presetSubtype="16" fill="hold" nodeType="withEffect">
                                  <p:stCondLst>
                                    <p:cond delay="0"/>
                                  </p:stCondLst>
                                  <p:childTnLst>
                                    <p:set>
                                      <p:cBhvr>
                                        <p:cTn id="34" dur="1" fill="hold">
                                          <p:stCondLst>
                                            <p:cond delay="0"/>
                                          </p:stCondLst>
                                        </p:cTn>
                                        <p:tgtEl>
                                          <p:spTgt spid="43012"/>
                                        </p:tgtEl>
                                        <p:attrNameLst>
                                          <p:attrName>style.visibility</p:attrName>
                                        </p:attrNameLst>
                                      </p:cBhvr>
                                      <p:to>
                                        <p:strVal val="visible"/>
                                      </p:to>
                                    </p:set>
                                    <p:animEffect transition="in" filter="diamond(in)">
                                      <p:cBhvr>
                                        <p:cTn id="35" dur="2000"/>
                                        <p:tgtEl>
                                          <p:spTgt spid="43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SIGNS AND SYMPTOMS</a:t>
            </a:r>
          </a:p>
        </p:txBody>
      </p:sp>
      <p:sp>
        <p:nvSpPr>
          <p:cNvPr id="3" name="Content Placeholder 2"/>
          <p:cNvSpPr>
            <a:spLocks noGrp="1"/>
          </p:cNvSpPr>
          <p:nvPr>
            <p:ph idx="1"/>
          </p:nvPr>
        </p:nvSpPr>
        <p:spPr>
          <a:xfrm>
            <a:off x="457200" y="1598612"/>
            <a:ext cx="9052560" cy="4423291"/>
          </a:xfrm>
        </p:spPr>
        <p:txBody>
          <a:bodyPr/>
          <a:lstStyle/>
          <a:p>
            <a:r>
              <a:rPr lang="en-US" dirty="0"/>
              <a:t>History</a:t>
            </a:r>
          </a:p>
          <a:p>
            <a:r>
              <a:rPr lang="en-US" dirty="0"/>
              <a:t>Feeling the shoulder “slip”</a:t>
            </a:r>
          </a:p>
          <a:p>
            <a:r>
              <a:rPr lang="en-US" dirty="0"/>
              <a:t>Pain with range of motion</a:t>
            </a:r>
          </a:p>
          <a:p>
            <a:r>
              <a:rPr lang="en-US" dirty="0"/>
              <a:t>Apprehension with arm abducted and externally rotated</a:t>
            </a:r>
          </a:p>
          <a:p>
            <a:r>
              <a:rPr lang="en-US" dirty="0"/>
              <a:t>Numbness and tingling in the hand</a:t>
            </a:r>
          </a:p>
          <a:p>
            <a:pPr>
              <a:buNone/>
            </a:pPr>
            <a:endParaRPr lang="en-US" dirty="0"/>
          </a:p>
        </p:txBody>
      </p:sp>
      <p:pic>
        <p:nvPicPr>
          <p:cNvPr id="14338" name="Picture 2" descr="I:\Snead\Presentations\Common Shoulder Injuries\Presentation\apprehension.jpg"/>
          <p:cNvPicPr>
            <a:picLocks noChangeAspect="1" noChangeArrowheads="1"/>
          </p:cNvPicPr>
          <p:nvPr/>
        </p:nvPicPr>
        <p:blipFill>
          <a:blip r:embed="rId3" cstate="print"/>
          <a:srcRect/>
          <a:stretch>
            <a:fillRect/>
          </a:stretch>
        </p:blipFill>
        <p:spPr bwMode="auto">
          <a:xfrm>
            <a:off x="7086600" y="1370012"/>
            <a:ext cx="1969729" cy="1346947"/>
          </a:xfrm>
          <a:prstGeom prst="rect">
            <a:avLst/>
          </a:prstGeom>
          <a:noFill/>
          <a:ln>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14338"/>
                                        </p:tgtEl>
                                        <p:attrNameLst>
                                          <p:attrName>style.visibility</p:attrName>
                                        </p:attrNameLst>
                                      </p:cBhvr>
                                      <p:to>
                                        <p:strVal val="visible"/>
                                      </p:to>
                                    </p:set>
                                    <p:anim calcmode="lin" valueType="num">
                                      <p:cBhvr>
                                        <p:cTn id="27" dur="1000" fill="hold"/>
                                        <p:tgtEl>
                                          <p:spTgt spid="14338"/>
                                        </p:tgtEl>
                                        <p:attrNameLst>
                                          <p:attrName>ppt_w</p:attrName>
                                        </p:attrNameLst>
                                      </p:cBhvr>
                                      <p:tavLst>
                                        <p:tav tm="0">
                                          <p:val>
                                            <p:strVal val="#ppt_w*0.70"/>
                                          </p:val>
                                        </p:tav>
                                        <p:tav tm="100000">
                                          <p:val>
                                            <p:strVal val="#ppt_w"/>
                                          </p:val>
                                        </p:tav>
                                      </p:tavLst>
                                    </p:anim>
                                    <p:anim calcmode="lin" valueType="num">
                                      <p:cBhvr>
                                        <p:cTn id="28" dur="1000" fill="hold"/>
                                        <p:tgtEl>
                                          <p:spTgt spid="14338"/>
                                        </p:tgtEl>
                                        <p:attrNameLst>
                                          <p:attrName>ppt_h</p:attrName>
                                        </p:attrNameLst>
                                      </p:cBhvr>
                                      <p:tavLst>
                                        <p:tav tm="0">
                                          <p:val>
                                            <p:strVal val="#ppt_h"/>
                                          </p:val>
                                        </p:tav>
                                        <p:tav tm="100000">
                                          <p:val>
                                            <p:strVal val="#ppt_h"/>
                                          </p:val>
                                        </p:tav>
                                      </p:tavLst>
                                    </p:anim>
                                    <p:animEffect transition="in" filter="fade">
                                      <p:cBhvr>
                                        <p:cTn id="29" dur="1000"/>
                                        <p:tgtEl>
                                          <p:spTgt spid="14338"/>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diamond(in)">
                                      <p:cBhvr>
                                        <p:cTn id="34"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TREATMENT</a:t>
            </a:r>
          </a:p>
        </p:txBody>
      </p:sp>
      <p:sp>
        <p:nvSpPr>
          <p:cNvPr id="3" name="Content Placeholder 2"/>
          <p:cNvSpPr>
            <a:spLocks noGrp="1"/>
          </p:cNvSpPr>
          <p:nvPr>
            <p:ph idx="1"/>
          </p:nvPr>
        </p:nvSpPr>
        <p:spPr/>
        <p:txBody>
          <a:bodyPr/>
          <a:lstStyle/>
          <a:p>
            <a:r>
              <a:rPr lang="en-US" dirty="0"/>
              <a:t>Depends on age, activity level and symptoms</a:t>
            </a:r>
          </a:p>
          <a:p>
            <a:r>
              <a:rPr lang="en-US" dirty="0"/>
              <a:t>History</a:t>
            </a:r>
          </a:p>
          <a:p>
            <a:r>
              <a:rPr lang="en-US" dirty="0"/>
              <a:t>Physical therapy</a:t>
            </a:r>
          </a:p>
          <a:p>
            <a:r>
              <a:rPr lang="en-US" dirty="0"/>
              <a:t>Activity modification</a:t>
            </a:r>
          </a:p>
          <a:p>
            <a:r>
              <a:rPr lang="en-US" dirty="0"/>
              <a:t>Surgery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solidFill>
                  <a:srgbClr val="11506C"/>
                </a:solidFill>
              </a:rPr>
              <a:t>Left Shoulder Arthroscopy</a:t>
            </a:r>
          </a:p>
        </p:txBody>
      </p:sp>
      <p:pic>
        <p:nvPicPr>
          <p:cNvPr id="5" name="VID_002.mpg">
            <a:hlinkClick r:id="" action="ppaction://media"/>
          </p:cNvPr>
          <p:cNvPicPr>
            <a:picLocks noGrp="1" noRot="1" noChangeAspect="1"/>
          </p:cNvPicPr>
          <p:nvPr>
            <p:ph sz="half" idx="1"/>
            <a:videoFile r:link="rId1"/>
          </p:nvPr>
        </p:nvPicPr>
        <p:blipFill>
          <a:blip r:embed="rId5" cstate="print"/>
          <a:srcRect/>
          <a:stretch>
            <a:fillRect/>
          </a:stretch>
        </p:blipFill>
        <p:spPr>
          <a:xfrm>
            <a:off x="457200" y="2132013"/>
            <a:ext cx="4064000" cy="3048000"/>
          </a:xfrm>
          <a:ln w="76200">
            <a:solidFill>
              <a:srgbClr val="FF0000"/>
            </a:solidFill>
          </a:ln>
        </p:spPr>
      </p:pic>
      <p:pic>
        <p:nvPicPr>
          <p:cNvPr id="6" name="VID_003.mpg">
            <a:hlinkClick r:id="" action="ppaction://media"/>
          </p:cNvPr>
          <p:cNvPicPr>
            <a:picLocks noGrp="1" noRot="1" noChangeAspect="1"/>
          </p:cNvPicPr>
          <p:nvPr>
            <p:ph sz="half" idx="2"/>
            <a:videoFile r:link="rId2"/>
          </p:nvPr>
        </p:nvPicPr>
        <p:blipFill>
          <a:blip r:embed="rId6" cstate="print"/>
          <a:stretch>
            <a:fillRect/>
          </a:stretch>
        </p:blipFill>
        <p:spPr>
          <a:xfrm>
            <a:off x="5461000" y="2074863"/>
            <a:ext cx="4140200" cy="3105150"/>
          </a:xfrm>
          <a:ln w="76200">
            <a:solidFill>
              <a:srgbClr val="FF0000"/>
            </a:solidFill>
          </a:ln>
        </p:spPr>
      </p:pic>
      <p:sp>
        <p:nvSpPr>
          <p:cNvPr id="41988" name="TextBox 7"/>
          <p:cNvSpPr txBox="1">
            <a:spLocks noChangeArrowheads="1"/>
          </p:cNvSpPr>
          <p:nvPr/>
        </p:nvSpPr>
        <p:spPr bwMode="auto">
          <a:xfrm>
            <a:off x="1828800" y="1522412"/>
            <a:ext cx="1447800" cy="461962"/>
          </a:xfrm>
          <a:prstGeom prst="rect">
            <a:avLst/>
          </a:prstGeom>
          <a:noFill/>
          <a:ln w="9525">
            <a:noFill/>
            <a:miter lim="800000"/>
            <a:headEnd/>
            <a:tailEnd/>
          </a:ln>
        </p:spPr>
        <p:txBody>
          <a:bodyPr>
            <a:spAutoFit/>
          </a:bodyPr>
          <a:lstStyle/>
          <a:p>
            <a:pPr eaLnBrk="0" hangingPunct="0"/>
            <a:r>
              <a:rPr lang="en-US" dirty="0"/>
              <a:t>Clip Two</a:t>
            </a:r>
          </a:p>
        </p:txBody>
      </p:sp>
      <p:sp>
        <p:nvSpPr>
          <p:cNvPr id="41989" name="TextBox 8"/>
          <p:cNvSpPr txBox="1">
            <a:spLocks noChangeArrowheads="1"/>
          </p:cNvSpPr>
          <p:nvPr/>
        </p:nvSpPr>
        <p:spPr bwMode="auto">
          <a:xfrm>
            <a:off x="6705600" y="1446212"/>
            <a:ext cx="1600200" cy="461962"/>
          </a:xfrm>
          <a:prstGeom prst="rect">
            <a:avLst/>
          </a:prstGeom>
          <a:noFill/>
          <a:ln w="9525">
            <a:noFill/>
            <a:miter lim="800000"/>
            <a:headEnd/>
            <a:tailEnd/>
          </a:ln>
        </p:spPr>
        <p:txBody>
          <a:bodyPr>
            <a:spAutoFit/>
          </a:bodyPr>
          <a:lstStyle/>
          <a:p>
            <a:pPr eaLnBrk="0" hangingPunct="0"/>
            <a:r>
              <a:rPr lang="en-US" dirty="0"/>
              <a:t>Clip Three</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p:cTn id="13"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a:solidFill>
                  <a:srgbClr val="11506C"/>
                </a:solidFill>
              </a:rPr>
              <a:t>CLAVICLE FRACTURE</a:t>
            </a:r>
          </a:p>
        </p:txBody>
      </p:sp>
      <p:sp>
        <p:nvSpPr>
          <p:cNvPr id="39939" name="Rectangle 3"/>
          <p:cNvSpPr>
            <a:spLocks noGrp="1" noChangeArrowheads="1"/>
          </p:cNvSpPr>
          <p:nvPr>
            <p:ph idx="1"/>
          </p:nvPr>
        </p:nvSpPr>
        <p:spPr/>
        <p:txBody>
          <a:bodyPr/>
          <a:lstStyle/>
          <a:p>
            <a:r>
              <a:rPr lang="en-US" dirty="0"/>
              <a:t>Commonly fractured</a:t>
            </a:r>
          </a:p>
          <a:p>
            <a:r>
              <a:rPr lang="en-US" dirty="0"/>
              <a:t>Traumatic event</a:t>
            </a:r>
          </a:p>
        </p:txBody>
      </p:sp>
      <p:pic>
        <p:nvPicPr>
          <p:cNvPr id="8" name="Content Placeholder 7" descr="clavicle fracture.jpg"/>
          <p:cNvPicPr>
            <a:picLocks noGrp="1" noChangeAspect="1"/>
          </p:cNvPicPr>
          <p:nvPr>
            <p:ph sz="half" idx="4294967295"/>
          </p:nvPr>
        </p:nvPicPr>
        <p:blipFill>
          <a:blip r:embed="rId3" cstate="print"/>
          <a:stretch>
            <a:fillRect/>
          </a:stretch>
        </p:blipFill>
        <p:spPr>
          <a:xfrm>
            <a:off x="4648200" y="1522412"/>
            <a:ext cx="3165475" cy="3943350"/>
          </a:xfrm>
          <a:ln>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box(in)">
                                      <p:cBhvr>
                                        <p:cTn id="7" dur="500"/>
                                        <p:tgtEl>
                                          <p:spTgt spid="39939">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39939">
                                            <p:txEl>
                                              <p:pRg st="1" end="1"/>
                                            </p:txEl>
                                          </p:spTgt>
                                        </p:tgtEl>
                                        <p:attrNameLst>
                                          <p:attrName>style.visibility</p:attrName>
                                        </p:attrNameLst>
                                      </p:cBhvr>
                                      <p:to>
                                        <p:strVal val="visible"/>
                                      </p:to>
                                    </p:set>
                                    <p:animEffect transition="in" filter="box(in)">
                                      <p:cBhvr>
                                        <p:cTn id="15" dur="500"/>
                                        <p:tgtEl>
                                          <p:spTgt spid="399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r>
              <a:rPr lang="en-US" dirty="0">
                <a:solidFill>
                  <a:srgbClr val="11506C"/>
                </a:solidFill>
              </a:rPr>
              <a:t>SIGNS AND SYMTOMS</a:t>
            </a:r>
          </a:p>
        </p:txBody>
      </p:sp>
      <p:sp>
        <p:nvSpPr>
          <p:cNvPr id="6" name="Content Placeholder 5"/>
          <p:cNvSpPr>
            <a:spLocks noGrp="1"/>
          </p:cNvSpPr>
          <p:nvPr>
            <p:ph idx="1"/>
          </p:nvPr>
        </p:nvSpPr>
        <p:spPr/>
        <p:txBody>
          <a:bodyPr/>
          <a:lstStyle/>
          <a:p>
            <a:r>
              <a:rPr lang="en-US" dirty="0"/>
              <a:t>Deformity of clavicle</a:t>
            </a:r>
          </a:p>
          <a:p>
            <a:r>
              <a:rPr lang="en-US" dirty="0"/>
              <a:t>Pain with range of motion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DIAGNOSIS</a:t>
            </a:r>
          </a:p>
        </p:txBody>
      </p:sp>
      <p:sp>
        <p:nvSpPr>
          <p:cNvPr id="3" name="Content Placeholder 2"/>
          <p:cNvSpPr>
            <a:spLocks noGrp="1"/>
          </p:cNvSpPr>
          <p:nvPr>
            <p:ph idx="1"/>
          </p:nvPr>
        </p:nvSpPr>
        <p:spPr/>
        <p:txBody>
          <a:bodyPr/>
          <a:lstStyle/>
          <a:p>
            <a:r>
              <a:rPr lang="en-US" dirty="0"/>
              <a:t>History</a:t>
            </a:r>
          </a:p>
          <a:p>
            <a:r>
              <a:rPr lang="en-US" dirty="0"/>
              <a:t>X-ray</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TREATMENT</a:t>
            </a:r>
          </a:p>
        </p:txBody>
      </p:sp>
      <p:sp>
        <p:nvSpPr>
          <p:cNvPr id="3" name="Content Placeholder 2"/>
          <p:cNvSpPr>
            <a:spLocks noGrp="1"/>
          </p:cNvSpPr>
          <p:nvPr>
            <p:ph idx="1"/>
          </p:nvPr>
        </p:nvSpPr>
        <p:spPr/>
        <p:txBody>
          <a:bodyPr/>
          <a:lstStyle/>
          <a:p>
            <a:r>
              <a:rPr lang="en-US" dirty="0"/>
              <a:t>Non operative</a:t>
            </a:r>
          </a:p>
          <a:p>
            <a:pPr lvl="1"/>
            <a:r>
              <a:rPr lang="en-US" dirty="0"/>
              <a:t>Sling for comfort</a:t>
            </a:r>
          </a:p>
          <a:p>
            <a:pPr lvl="1"/>
            <a:r>
              <a:rPr lang="en-US" dirty="0"/>
              <a:t>Early range of motion</a:t>
            </a:r>
          </a:p>
          <a:p>
            <a:r>
              <a:rPr lang="en-US" dirty="0"/>
              <a:t>Surgery</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fontAlgn="auto">
              <a:spcAft>
                <a:spcPts val="0"/>
              </a:spcAft>
              <a:defRPr/>
            </a:pPr>
            <a:r>
              <a:rPr lang="en-US" dirty="0">
                <a:solidFill>
                  <a:srgbClr val="11506C"/>
                </a:solidFill>
              </a:rPr>
              <a:t>AGENDA</a:t>
            </a:r>
          </a:p>
        </p:txBody>
      </p:sp>
      <p:sp>
        <p:nvSpPr>
          <p:cNvPr id="8195" name="Rectangle 3"/>
          <p:cNvSpPr>
            <a:spLocks noGrp="1" noChangeArrowheads="1"/>
          </p:cNvSpPr>
          <p:nvPr>
            <p:ph idx="1"/>
          </p:nvPr>
        </p:nvSpPr>
        <p:spPr>
          <a:xfrm>
            <a:off x="762000" y="1522412"/>
            <a:ext cx="9051925" cy="3962400"/>
          </a:xfrm>
        </p:spPr>
        <p:txBody>
          <a:bodyPr/>
          <a:lstStyle/>
          <a:p>
            <a:r>
              <a:rPr lang="en-US" dirty="0"/>
              <a:t>What are the origins and causes of shoulder problems</a:t>
            </a:r>
          </a:p>
          <a:p>
            <a:r>
              <a:rPr lang="en-US" dirty="0"/>
              <a:t>Symptoms of common shoulder problems</a:t>
            </a:r>
          </a:p>
          <a:p>
            <a:r>
              <a:rPr lang="en-US" dirty="0"/>
              <a:t>How are shoulder problems diagnosed</a:t>
            </a:r>
          </a:p>
          <a:p>
            <a:r>
              <a:rPr lang="en-US" dirty="0"/>
              <a:t>Treatment of common shoulder problems</a:t>
            </a:r>
          </a:p>
          <a:p>
            <a:endParaRPr lang="en-US" dirty="0">
              <a:solidFill>
                <a:srgbClr val="FFFF00"/>
              </a:solidFill>
            </a:endParaRPr>
          </a:p>
          <a:p>
            <a:endParaRPr lang="en-US" dirty="0">
              <a:solidFill>
                <a:srgbClr val="FFFF00"/>
              </a:solidFill>
            </a:endParaRPr>
          </a:p>
          <a:p>
            <a:endParaRPr lang="en-US" dirty="0">
              <a:solidFill>
                <a:srgbClr val="FFFF00"/>
              </a:solidFill>
            </a:endParaRPr>
          </a:p>
          <a:p>
            <a:endParaRPr lang="en-US" dirty="0">
              <a:solidFill>
                <a:srgbClr val="FFFF00"/>
              </a:solidFill>
            </a:endParaRPr>
          </a:p>
          <a:p>
            <a:endParaRPr lang="en-US" dirty="0">
              <a:solidFill>
                <a:srgbClr val="FFFF00"/>
              </a:solidFill>
            </a:endParaRPr>
          </a:p>
          <a:p>
            <a:endParaRPr lang="en-US" dirty="0">
              <a:solidFill>
                <a:srgbClr val="FFFF00"/>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checkerboard(across)">
                                      <p:cBhvr>
                                        <p:cTn id="7" dur="500"/>
                                        <p:tgtEl>
                                          <p:spTgt spid="8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mph" presetSubtype="0" fill="hold" nodeType="clickEffect">
                                  <p:stCondLst>
                                    <p:cond delay="0"/>
                                  </p:stCondLst>
                                  <p:childTnLst>
                                    <p:animClr clrSpc="hsl" dir="cw">
                                      <p:cBhvr override="childStyle">
                                        <p:cTn id="11" dur="500" fill="hold"/>
                                        <p:tgtEl>
                                          <p:spTgt spid="8195">
                                            <p:txEl>
                                              <p:pRg st="0" end="0"/>
                                            </p:txEl>
                                          </p:spTgt>
                                        </p:tgtEl>
                                        <p:attrNameLst>
                                          <p:attrName>style.color</p:attrName>
                                        </p:attrNameLst>
                                      </p:cBhvr>
                                      <p:by>
                                        <p:hsl h="0" s="-70588" l="0"/>
                                      </p:by>
                                    </p:animClr>
                                    <p:animClr clrSpc="hsl" dir="cw">
                                      <p:cBhvr>
                                        <p:cTn id="12" dur="500" fill="hold"/>
                                        <p:tgtEl>
                                          <p:spTgt spid="8195">
                                            <p:txEl>
                                              <p:pRg st="0" end="0"/>
                                            </p:txEl>
                                          </p:spTgt>
                                        </p:tgtEl>
                                        <p:attrNameLst>
                                          <p:attrName>fillcolor</p:attrName>
                                        </p:attrNameLst>
                                      </p:cBhvr>
                                      <p:by>
                                        <p:hsl h="0" s="-70588" l="0"/>
                                      </p:by>
                                    </p:animClr>
                                    <p:animClr clrSpc="hsl" dir="cw">
                                      <p:cBhvr>
                                        <p:cTn id="13" dur="500" fill="hold"/>
                                        <p:tgtEl>
                                          <p:spTgt spid="8195">
                                            <p:txEl>
                                              <p:pRg st="0" end="0"/>
                                            </p:txEl>
                                          </p:spTgt>
                                        </p:tgtEl>
                                        <p:attrNameLst>
                                          <p:attrName>stroke.color</p:attrName>
                                        </p:attrNameLst>
                                      </p:cBhvr>
                                      <p:by>
                                        <p:hsl h="0" s="-70588" l="0"/>
                                      </p:by>
                                    </p:animClr>
                                    <p:set>
                                      <p:cBhvr>
                                        <p:cTn id="14" dur="500" fill="hold"/>
                                        <p:tgtEl>
                                          <p:spTgt spid="8195">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8195">
                                            <p:txEl>
                                              <p:pRg st="1" end="1"/>
                                            </p:txEl>
                                          </p:spTgt>
                                        </p:tgtEl>
                                        <p:attrNameLst>
                                          <p:attrName>style.visibility</p:attrName>
                                        </p:attrNameLst>
                                      </p:cBhvr>
                                      <p:to>
                                        <p:strVal val="visible"/>
                                      </p:to>
                                    </p:set>
                                    <p:animEffect transition="in" filter="checkerboard(across)">
                                      <p:cBhvr>
                                        <p:cTn id="19" dur="500"/>
                                        <p:tgtEl>
                                          <p:spTgt spid="819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mph" presetSubtype="0" fill="hold" nodeType="clickEffect">
                                  <p:stCondLst>
                                    <p:cond delay="0"/>
                                  </p:stCondLst>
                                  <p:childTnLst>
                                    <p:animClr clrSpc="hsl" dir="cw">
                                      <p:cBhvr override="childStyle">
                                        <p:cTn id="23" dur="500" fill="hold"/>
                                        <p:tgtEl>
                                          <p:spTgt spid="8195">
                                            <p:txEl>
                                              <p:pRg st="1" end="1"/>
                                            </p:txEl>
                                          </p:spTgt>
                                        </p:tgtEl>
                                        <p:attrNameLst>
                                          <p:attrName>style.color</p:attrName>
                                        </p:attrNameLst>
                                      </p:cBhvr>
                                      <p:by>
                                        <p:hsl h="0" s="-70588" l="0"/>
                                      </p:by>
                                    </p:animClr>
                                    <p:animClr clrSpc="hsl" dir="cw">
                                      <p:cBhvr>
                                        <p:cTn id="24" dur="500" fill="hold"/>
                                        <p:tgtEl>
                                          <p:spTgt spid="8195">
                                            <p:txEl>
                                              <p:pRg st="1" end="1"/>
                                            </p:txEl>
                                          </p:spTgt>
                                        </p:tgtEl>
                                        <p:attrNameLst>
                                          <p:attrName>fillcolor</p:attrName>
                                        </p:attrNameLst>
                                      </p:cBhvr>
                                      <p:by>
                                        <p:hsl h="0" s="-70588" l="0"/>
                                      </p:by>
                                    </p:animClr>
                                    <p:animClr clrSpc="hsl" dir="cw">
                                      <p:cBhvr>
                                        <p:cTn id="25" dur="500" fill="hold"/>
                                        <p:tgtEl>
                                          <p:spTgt spid="8195">
                                            <p:txEl>
                                              <p:pRg st="1" end="1"/>
                                            </p:txEl>
                                          </p:spTgt>
                                        </p:tgtEl>
                                        <p:attrNameLst>
                                          <p:attrName>stroke.color</p:attrName>
                                        </p:attrNameLst>
                                      </p:cBhvr>
                                      <p:by>
                                        <p:hsl h="0" s="-70588" l="0"/>
                                      </p:by>
                                    </p:animClr>
                                    <p:set>
                                      <p:cBhvr>
                                        <p:cTn id="26" dur="500" fill="hold"/>
                                        <p:tgtEl>
                                          <p:spTgt spid="8195">
                                            <p:txEl>
                                              <p:pRg st="1" end="1"/>
                                            </p:txEl>
                                          </p:spTgt>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8195">
                                            <p:txEl>
                                              <p:pRg st="2" end="2"/>
                                            </p:txEl>
                                          </p:spTgt>
                                        </p:tgtEl>
                                        <p:attrNameLst>
                                          <p:attrName>style.visibility</p:attrName>
                                        </p:attrNameLst>
                                      </p:cBhvr>
                                      <p:to>
                                        <p:strVal val="visible"/>
                                      </p:to>
                                    </p:set>
                                    <p:animEffect transition="in" filter="checkerboard(across)">
                                      <p:cBhvr>
                                        <p:cTn id="31" dur="500"/>
                                        <p:tgtEl>
                                          <p:spTgt spid="819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5" presetClass="emph" presetSubtype="0" fill="hold" nodeType="clickEffect">
                                  <p:stCondLst>
                                    <p:cond delay="0"/>
                                  </p:stCondLst>
                                  <p:childTnLst>
                                    <p:animClr clrSpc="hsl" dir="cw">
                                      <p:cBhvr override="childStyle">
                                        <p:cTn id="35" dur="500" fill="hold"/>
                                        <p:tgtEl>
                                          <p:spTgt spid="8195">
                                            <p:txEl>
                                              <p:pRg st="2" end="2"/>
                                            </p:txEl>
                                          </p:spTgt>
                                        </p:tgtEl>
                                        <p:attrNameLst>
                                          <p:attrName>style.color</p:attrName>
                                        </p:attrNameLst>
                                      </p:cBhvr>
                                      <p:by>
                                        <p:hsl h="0" s="-70588" l="0"/>
                                      </p:by>
                                    </p:animClr>
                                    <p:animClr clrSpc="hsl" dir="cw">
                                      <p:cBhvr>
                                        <p:cTn id="36" dur="500" fill="hold"/>
                                        <p:tgtEl>
                                          <p:spTgt spid="8195">
                                            <p:txEl>
                                              <p:pRg st="2" end="2"/>
                                            </p:txEl>
                                          </p:spTgt>
                                        </p:tgtEl>
                                        <p:attrNameLst>
                                          <p:attrName>fillcolor</p:attrName>
                                        </p:attrNameLst>
                                      </p:cBhvr>
                                      <p:by>
                                        <p:hsl h="0" s="-70588" l="0"/>
                                      </p:by>
                                    </p:animClr>
                                    <p:animClr clrSpc="hsl" dir="cw">
                                      <p:cBhvr>
                                        <p:cTn id="37" dur="500" fill="hold"/>
                                        <p:tgtEl>
                                          <p:spTgt spid="8195">
                                            <p:txEl>
                                              <p:pRg st="2" end="2"/>
                                            </p:txEl>
                                          </p:spTgt>
                                        </p:tgtEl>
                                        <p:attrNameLst>
                                          <p:attrName>stroke.color</p:attrName>
                                        </p:attrNameLst>
                                      </p:cBhvr>
                                      <p:by>
                                        <p:hsl h="0" s="-70588" l="0"/>
                                      </p:by>
                                    </p:animClr>
                                    <p:set>
                                      <p:cBhvr>
                                        <p:cTn id="38" dur="500" fill="hold"/>
                                        <p:tgtEl>
                                          <p:spTgt spid="8195">
                                            <p:txEl>
                                              <p:pRg st="2" end="2"/>
                                            </p:txEl>
                                          </p:spTgt>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nodeType="clickEffect">
                                  <p:stCondLst>
                                    <p:cond delay="0"/>
                                  </p:stCondLst>
                                  <p:childTnLst>
                                    <p:set>
                                      <p:cBhvr>
                                        <p:cTn id="42" dur="1" fill="hold">
                                          <p:stCondLst>
                                            <p:cond delay="0"/>
                                          </p:stCondLst>
                                        </p:cTn>
                                        <p:tgtEl>
                                          <p:spTgt spid="8195">
                                            <p:txEl>
                                              <p:pRg st="3" end="3"/>
                                            </p:txEl>
                                          </p:spTgt>
                                        </p:tgtEl>
                                        <p:attrNameLst>
                                          <p:attrName>style.visibility</p:attrName>
                                        </p:attrNameLst>
                                      </p:cBhvr>
                                      <p:to>
                                        <p:strVal val="visible"/>
                                      </p:to>
                                    </p:set>
                                    <p:animEffect transition="in" filter="checkerboard(across)">
                                      <p:cBhvr>
                                        <p:cTn id="43" dur="500"/>
                                        <p:tgtEl>
                                          <p:spTgt spid="8195">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5" presetClass="emph" presetSubtype="0" fill="hold" nodeType="clickEffect">
                                  <p:stCondLst>
                                    <p:cond delay="0"/>
                                  </p:stCondLst>
                                  <p:childTnLst>
                                    <p:animClr clrSpc="hsl" dir="cw">
                                      <p:cBhvr override="childStyle">
                                        <p:cTn id="47" dur="500" fill="hold"/>
                                        <p:tgtEl>
                                          <p:spTgt spid="8195">
                                            <p:txEl>
                                              <p:pRg st="3" end="3"/>
                                            </p:txEl>
                                          </p:spTgt>
                                        </p:tgtEl>
                                        <p:attrNameLst>
                                          <p:attrName>style.color</p:attrName>
                                        </p:attrNameLst>
                                      </p:cBhvr>
                                      <p:by>
                                        <p:hsl h="0" s="-70588" l="0"/>
                                      </p:by>
                                    </p:animClr>
                                    <p:animClr clrSpc="hsl" dir="cw">
                                      <p:cBhvr>
                                        <p:cTn id="48" dur="500" fill="hold"/>
                                        <p:tgtEl>
                                          <p:spTgt spid="8195">
                                            <p:txEl>
                                              <p:pRg st="3" end="3"/>
                                            </p:txEl>
                                          </p:spTgt>
                                        </p:tgtEl>
                                        <p:attrNameLst>
                                          <p:attrName>fillcolor</p:attrName>
                                        </p:attrNameLst>
                                      </p:cBhvr>
                                      <p:by>
                                        <p:hsl h="0" s="-70588" l="0"/>
                                      </p:by>
                                    </p:animClr>
                                    <p:animClr clrSpc="hsl" dir="cw">
                                      <p:cBhvr>
                                        <p:cTn id="49" dur="500" fill="hold"/>
                                        <p:tgtEl>
                                          <p:spTgt spid="8195">
                                            <p:txEl>
                                              <p:pRg st="3" end="3"/>
                                            </p:txEl>
                                          </p:spTgt>
                                        </p:tgtEl>
                                        <p:attrNameLst>
                                          <p:attrName>stroke.color</p:attrName>
                                        </p:attrNameLst>
                                      </p:cBhvr>
                                      <p:by>
                                        <p:hsl h="0" s="-70588" l="0"/>
                                      </p:by>
                                    </p:animClr>
                                    <p:set>
                                      <p:cBhvr>
                                        <p:cTn id="50" dur="500" fill="hold"/>
                                        <p:tgtEl>
                                          <p:spTgt spid="8195">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p:txBody>
          <a:bodyPr/>
          <a:lstStyle/>
          <a:p>
            <a:r>
              <a:rPr lang="en-US" dirty="0">
                <a:solidFill>
                  <a:srgbClr val="11506C"/>
                </a:solidFill>
              </a:rPr>
              <a:t>ARTHRITIS OF THE SHOULDER</a:t>
            </a:r>
          </a:p>
        </p:txBody>
      </p:sp>
      <p:sp>
        <p:nvSpPr>
          <p:cNvPr id="38915" name="Rectangle 1027"/>
          <p:cNvSpPr>
            <a:spLocks noGrp="1" noChangeArrowheads="1"/>
          </p:cNvSpPr>
          <p:nvPr>
            <p:ph idx="1"/>
          </p:nvPr>
        </p:nvSpPr>
        <p:spPr/>
        <p:txBody>
          <a:bodyPr/>
          <a:lstStyle/>
          <a:p>
            <a:pPr>
              <a:buNone/>
            </a:pPr>
            <a:endParaRPr lang="en-US" dirty="0"/>
          </a:p>
          <a:p>
            <a:r>
              <a:rPr lang="en-US" dirty="0"/>
              <a:t>Destruction of the cartilage of the shoulder joint (osteoarthritis)</a:t>
            </a:r>
          </a:p>
          <a:p>
            <a:r>
              <a:rPr lang="en-US" dirty="0"/>
              <a:t>Inflammation of the lining if the joint (rheumatoid)</a:t>
            </a:r>
          </a:p>
        </p:txBody>
      </p:sp>
      <p:pic>
        <p:nvPicPr>
          <p:cNvPr id="38916" name="Picture 1028" descr="N:\PCXFILE\DSS18.PCX"/>
          <p:cNvPicPr>
            <a:picLocks noChangeAspect="1" noChangeArrowheads="1"/>
          </p:cNvPicPr>
          <p:nvPr/>
        </p:nvPicPr>
        <p:blipFill>
          <a:blip r:embed="rId3" cstate="print"/>
          <a:srcRect r="1724"/>
          <a:stretch>
            <a:fillRect/>
          </a:stretch>
        </p:blipFill>
        <p:spPr bwMode="auto">
          <a:xfrm>
            <a:off x="3581400" y="3808412"/>
            <a:ext cx="3281180" cy="1979613"/>
          </a:xfrm>
          <a:prstGeom prst="rect">
            <a:avLst/>
          </a:prstGeom>
          <a:noFill/>
          <a:ln w="9525">
            <a:solidFill>
              <a:srgbClr val="FF33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5">
                                            <p:txEl>
                                              <p:pRg st="1" end="1"/>
                                            </p:txEl>
                                          </p:spTgt>
                                        </p:tgtEl>
                                        <p:attrNameLst>
                                          <p:attrName>style.visibility</p:attrName>
                                        </p:attrNameLst>
                                      </p:cBhvr>
                                      <p:to>
                                        <p:strVal val="visible"/>
                                      </p:to>
                                    </p:set>
                                    <p:anim calcmode="lin" valueType="num">
                                      <p:cBhvr additive="base">
                                        <p:cTn id="7" dur="10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8915">
                                            <p:txEl>
                                              <p:pRg st="1" end="1"/>
                                            </p:txEl>
                                          </p:spTgt>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38916"/>
                                        </p:tgtEl>
                                        <p:attrNameLst>
                                          <p:attrName>style.visibility</p:attrName>
                                        </p:attrNameLst>
                                      </p:cBhvr>
                                      <p:to>
                                        <p:strVal val="visible"/>
                                      </p:to>
                                    </p:set>
                                    <p:animEffect transition="in" filter="dissolve">
                                      <p:cBhvr>
                                        <p:cTn id="11" dur="1000"/>
                                        <p:tgtEl>
                                          <p:spTgt spid="3891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38915">
                                            <p:txEl>
                                              <p:pRg st="2" end="2"/>
                                            </p:txEl>
                                          </p:spTgt>
                                        </p:tgtEl>
                                        <p:attrNameLst>
                                          <p:attrName>style.visibility</p:attrName>
                                        </p:attrNameLst>
                                      </p:cBhvr>
                                      <p:to>
                                        <p:strVal val="visible"/>
                                      </p:to>
                                    </p:set>
                                    <p:anim calcmode="lin" valueType="num">
                                      <p:cBhvr additive="base">
                                        <p:cTn id="16" dur="10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17" dur="1000" fill="hold"/>
                                        <p:tgtEl>
                                          <p:spTgt spid="389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SIGNS AND SYMTOMS</a:t>
            </a:r>
          </a:p>
        </p:txBody>
      </p:sp>
      <p:sp>
        <p:nvSpPr>
          <p:cNvPr id="3" name="Content Placeholder 2"/>
          <p:cNvSpPr>
            <a:spLocks noGrp="1"/>
          </p:cNvSpPr>
          <p:nvPr>
            <p:ph idx="1"/>
          </p:nvPr>
        </p:nvSpPr>
        <p:spPr/>
        <p:txBody>
          <a:bodyPr/>
          <a:lstStyle/>
          <a:p>
            <a:r>
              <a:rPr lang="en-US" dirty="0"/>
              <a:t>Pain particularly at night</a:t>
            </a:r>
          </a:p>
          <a:p>
            <a:r>
              <a:rPr lang="en-US" dirty="0" err="1"/>
              <a:t>Crepitus</a:t>
            </a:r>
            <a:r>
              <a:rPr lang="en-US" dirty="0"/>
              <a:t> with range of motion</a:t>
            </a:r>
          </a:p>
          <a:p>
            <a:r>
              <a:rPr lang="en-US" dirty="0"/>
              <a:t>Limited range of motion</a:t>
            </a:r>
          </a:p>
          <a:p>
            <a:r>
              <a:rPr lang="en-US" dirty="0"/>
              <a:t>Pain in upper arm</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DIAGNOSIS</a:t>
            </a:r>
          </a:p>
        </p:txBody>
      </p:sp>
      <p:sp>
        <p:nvSpPr>
          <p:cNvPr id="3" name="Content Placeholder 2"/>
          <p:cNvSpPr>
            <a:spLocks noGrp="1"/>
          </p:cNvSpPr>
          <p:nvPr>
            <p:ph idx="1"/>
          </p:nvPr>
        </p:nvSpPr>
        <p:spPr/>
        <p:txBody>
          <a:bodyPr/>
          <a:lstStyle/>
          <a:p>
            <a:r>
              <a:rPr lang="en-US" dirty="0"/>
              <a:t>History</a:t>
            </a:r>
          </a:p>
          <a:p>
            <a:r>
              <a:rPr lang="en-US" dirty="0"/>
              <a:t>Decreased range of motion</a:t>
            </a:r>
          </a:p>
          <a:p>
            <a:r>
              <a:rPr lang="en-US" dirty="0" err="1"/>
              <a:t>Crepitus</a:t>
            </a:r>
            <a:r>
              <a:rPr lang="en-US" dirty="0"/>
              <a:t> with range of motion</a:t>
            </a:r>
          </a:p>
          <a:p>
            <a:r>
              <a:rPr lang="en-US" dirty="0"/>
              <a:t>X-ray</a:t>
            </a:r>
          </a:p>
          <a:p>
            <a:r>
              <a:rPr lang="en-US" dirty="0"/>
              <a:t>MRI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TREATMENT</a:t>
            </a:r>
          </a:p>
        </p:txBody>
      </p:sp>
      <p:sp>
        <p:nvSpPr>
          <p:cNvPr id="3" name="Content Placeholder 2"/>
          <p:cNvSpPr>
            <a:spLocks noGrp="1"/>
          </p:cNvSpPr>
          <p:nvPr>
            <p:ph idx="1"/>
          </p:nvPr>
        </p:nvSpPr>
        <p:spPr/>
        <p:txBody>
          <a:bodyPr/>
          <a:lstStyle/>
          <a:p>
            <a:r>
              <a:rPr lang="en-US" dirty="0" err="1"/>
              <a:t>Nonsteroidal</a:t>
            </a:r>
            <a:r>
              <a:rPr lang="en-US" dirty="0"/>
              <a:t> medications</a:t>
            </a:r>
          </a:p>
          <a:p>
            <a:r>
              <a:rPr lang="en-US" dirty="0"/>
              <a:t>Activity modification</a:t>
            </a:r>
          </a:p>
          <a:p>
            <a:r>
              <a:rPr lang="en-US" dirty="0"/>
              <a:t>Physical therapy</a:t>
            </a:r>
          </a:p>
          <a:p>
            <a:r>
              <a:rPr lang="en-US" dirty="0"/>
              <a:t>Injections</a:t>
            </a:r>
          </a:p>
          <a:p>
            <a:r>
              <a:rPr lang="en-US" dirty="0"/>
              <a:t>Surgery</a:t>
            </a:r>
          </a:p>
          <a:p>
            <a:pPr lvl="1"/>
            <a:r>
              <a:rPr lang="en-US" dirty="0"/>
              <a:t>Hemi-</a:t>
            </a:r>
            <a:r>
              <a:rPr lang="en-US" dirty="0" err="1"/>
              <a:t>arthroplasty</a:t>
            </a:r>
            <a:endParaRPr lang="en-US" dirty="0"/>
          </a:p>
          <a:p>
            <a:pPr lvl="1"/>
            <a:r>
              <a:rPr lang="en-US" dirty="0"/>
              <a:t>Total joint arthroplasty</a:t>
            </a:r>
          </a:p>
          <a:p>
            <a:pPr lvl="1"/>
            <a:r>
              <a:rPr lang="en-US" dirty="0"/>
              <a:t>Reverse ball and socket </a:t>
            </a:r>
            <a:r>
              <a:rPr lang="en-US" dirty="0" err="1"/>
              <a:t>arthroplasty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ox(in)">
                                      <p:cBhvr>
                                        <p:cTn id="30" dur="500"/>
                                        <p:tgtEl>
                                          <p:spTgt spid="3">
                                            <p:txEl>
                                              <p:pRg st="5" end="5"/>
                                            </p:txEl>
                                          </p:spTgt>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box(in)">
                                      <p:cBhvr>
                                        <p:cTn id="33" dur="500"/>
                                        <p:tgtEl>
                                          <p:spTgt spid="3">
                                            <p:txEl>
                                              <p:pRg st="6" end="6"/>
                                            </p:txEl>
                                          </p:spTgt>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box(in)">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solidFill>
                  <a:srgbClr val="11506C"/>
                </a:solidFill>
              </a:rPr>
              <a:t>AC INJURIES</a:t>
            </a:r>
          </a:p>
        </p:txBody>
      </p:sp>
      <p:sp>
        <p:nvSpPr>
          <p:cNvPr id="37891" name="Rectangle 3"/>
          <p:cNvSpPr>
            <a:spLocks noGrp="1" noChangeArrowheads="1"/>
          </p:cNvSpPr>
          <p:nvPr>
            <p:ph idx="1"/>
          </p:nvPr>
        </p:nvSpPr>
        <p:spPr/>
        <p:txBody>
          <a:bodyPr/>
          <a:lstStyle/>
          <a:p>
            <a:r>
              <a:rPr lang="en-US" dirty="0"/>
              <a:t>Results from a fall onto the tip of the shoulder or repetitive use of the shoulder</a:t>
            </a:r>
          </a:p>
          <a:p>
            <a:r>
              <a:rPr lang="en-US" dirty="0"/>
              <a:t>Sprain or separation</a:t>
            </a:r>
          </a:p>
          <a:p>
            <a:r>
              <a:rPr lang="en-US" dirty="0"/>
              <a:t>Six grades of separation</a:t>
            </a:r>
          </a:p>
          <a:p>
            <a:r>
              <a:rPr lang="en-US" dirty="0"/>
              <a:t>Degenerative changes of the joint</a:t>
            </a:r>
          </a:p>
          <a:p>
            <a:endParaRPr lang="en-US" dirty="0"/>
          </a:p>
          <a:p>
            <a:endParaRPr lang="en-US" dirty="0"/>
          </a:p>
        </p:txBody>
      </p:sp>
      <p:pic>
        <p:nvPicPr>
          <p:cNvPr id="4100" name="Picture 4" descr="http://www.eorthopod.com/sites/default/files/images/shoulder_acromioclavicular_separation_anat04.jpg"/>
          <p:cNvPicPr>
            <a:picLocks noChangeAspect="1" noChangeArrowheads="1"/>
          </p:cNvPicPr>
          <p:nvPr/>
        </p:nvPicPr>
        <p:blipFill>
          <a:blip r:embed="rId3" cstate="print"/>
          <a:srcRect/>
          <a:stretch>
            <a:fillRect/>
          </a:stretch>
        </p:blipFill>
        <p:spPr bwMode="auto">
          <a:xfrm>
            <a:off x="5334000" y="4230560"/>
            <a:ext cx="1739416" cy="1482852"/>
          </a:xfrm>
          <a:prstGeom prst="rect">
            <a:avLst/>
          </a:prstGeom>
          <a:noFill/>
          <a:ln>
            <a:solidFill>
              <a:srgbClr val="FF0000"/>
            </a:solidFill>
          </a:ln>
        </p:spPr>
      </p:pic>
      <p:pic>
        <p:nvPicPr>
          <p:cNvPr id="15362" name="Picture 2" descr="I:\Snead\Presentations\Common Shoulder Injuries\Presentation\Sam.jpg"/>
          <p:cNvPicPr>
            <a:picLocks noChangeAspect="1" noChangeArrowheads="1"/>
          </p:cNvPicPr>
          <p:nvPr/>
        </p:nvPicPr>
        <p:blipFill>
          <a:blip r:embed="rId4" cstate="print"/>
          <a:srcRect/>
          <a:stretch>
            <a:fillRect/>
          </a:stretch>
        </p:blipFill>
        <p:spPr bwMode="auto">
          <a:xfrm>
            <a:off x="1447800" y="4189412"/>
            <a:ext cx="2533622" cy="15097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checkerboard(across)">
                                      <p:cBhvr>
                                        <p:cTn id="7" dur="500"/>
                                        <p:tgtEl>
                                          <p:spTgt spid="37891">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5362"/>
                                        </p:tgtEl>
                                        <p:attrNameLst>
                                          <p:attrName>style.visibility</p:attrName>
                                        </p:attrNameLst>
                                      </p:cBhvr>
                                      <p:to>
                                        <p:strVal val="visible"/>
                                      </p:to>
                                    </p:set>
                                    <p:animEffect transition="in" filter="checkerboard(across)">
                                      <p:cBhvr>
                                        <p:cTn id="10" dur="500"/>
                                        <p:tgtEl>
                                          <p:spTgt spid="1536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7891">
                                            <p:txEl>
                                              <p:pRg st="1" end="1"/>
                                            </p:txEl>
                                          </p:spTgt>
                                        </p:tgtEl>
                                        <p:attrNameLst>
                                          <p:attrName>style.visibility</p:attrName>
                                        </p:attrNameLst>
                                      </p:cBhvr>
                                      <p:to>
                                        <p:strVal val="visible"/>
                                      </p:to>
                                    </p:set>
                                    <p:animEffect transition="in" filter="checkerboard(across)">
                                      <p:cBhvr>
                                        <p:cTn id="15" dur="500"/>
                                        <p:tgtEl>
                                          <p:spTgt spid="37891">
                                            <p:txEl>
                                              <p:pRg st="1" end="1"/>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checkerboard(across)">
                                      <p:cBhvr>
                                        <p:cTn id="18" dur="500"/>
                                        <p:tgtEl>
                                          <p:spTgt spid="410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7891">
                                            <p:txEl>
                                              <p:pRg st="2" end="2"/>
                                            </p:txEl>
                                          </p:spTgt>
                                        </p:tgtEl>
                                        <p:attrNameLst>
                                          <p:attrName>style.visibility</p:attrName>
                                        </p:attrNameLst>
                                      </p:cBhvr>
                                      <p:to>
                                        <p:strVal val="visible"/>
                                      </p:to>
                                    </p:set>
                                    <p:animEffect transition="in" filter="checkerboard(across)">
                                      <p:cBhvr>
                                        <p:cTn id="23" dur="500"/>
                                        <p:tgtEl>
                                          <p:spTgt spid="3789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37891">
                                            <p:txEl>
                                              <p:pRg st="3" end="3"/>
                                            </p:txEl>
                                          </p:spTgt>
                                        </p:tgtEl>
                                        <p:attrNameLst>
                                          <p:attrName>style.visibility</p:attrName>
                                        </p:attrNameLst>
                                      </p:cBhvr>
                                      <p:to>
                                        <p:strVal val="visible"/>
                                      </p:to>
                                    </p:set>
                                    <p:animEffect transition="in" filter="checkerboard(across)">
                                      <p:cBhvr>
                                        <p:cTn id="28" dur="500"/>
                                        <p:tgtEl>
                                          <p:spTgt spid="378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SIGNS AND SYMPTOMS</a:t>
            </a:r>
          </a:p>
        </p:txBody>
      </p:sp>
      <p:sp>
        <p:nvSpPr>
          <p:cNvPr id="3" name="Content Placeholder 2"/>
          <p:cNvSpPr>
            <a:spLocks noGrp="1"/>
          </p:cNvSpPr>
          <p:nvPr>
            <p:ph idx="1"/>
          </p:nvPr>
        </p:nvSpPr>
        <p:spPr/>
        <p:txBody>
          <a:bodyPr/>
          <a:lstStyle/>
          <a:p>
            <a:r>
              <a:rPr lang="en-US" dirty="0"/>
              <a:t>Pain over AC joint</a:t>
            </a:r>
          </a:p>
          <a:p>
            <a:r>
              <a:rPr lang="en-US" dirty="0"/>
              <a:t>Pain with adduction of the arm</a:t>
            </a:r>
          </a:p>
          <a:p>
            <a:r>
              <a:rPr lang="en-US" dirty="0"/>
              <a:t>Difficulty sleeping</a:t>
            </a:r>
          </a:p>
          <a:p>
            <a:r>
              <a:rPr lang="en-US" dirty="0" err="1"/>
              <a:t>Crepitus</a:t>
            </a:r>
            <a:r>
              <a:rPr lang="en-US" dirty="0"/>
              <a:t> with range of motion</a:t>
            </a:r>
          </a:p>
          <a:p>
            <a:r>
              <a:rPr lang="en-US" dirty="0"/>
              <a:t>Deformity of joint</a:t>
            </a:r>
          </a:p>
          <a:p>
            <a:pPr lvl="1"/>
            <a:r>
              <a:rPr lang="en-US" dirty="0"/>
              <a:t>Enlarged</a:t>
            </a:r>
          </a:p>
          <a:p>
            <a:pPr lvl="1"/>
            <a:r>
              <a:rPr lang="en-US" dirty="0"/>
              <a:t>Elevated</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ox(in)">
                                      <p:cBhvr>
                                        <p:cTn id="30" dur="500"/>
                                        <p:tgtEl>
                                          <p:spTgt spid="3">
                                            <p:txEl>
                                              <p:pRg st="5" end="5"/>
                                            </p:txEl>
                                          </p:spTgt>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box(in)">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DIAGNOSIS</a:t>
            </a:r>
          </a:p>
        </p:txBody>
      </p:sp>
      <p:sp>
        <p:nvSpPr>
          <p:cNvPr id="3" name="Content Placeholder 2"/>
          <p:cNvSpPr>
            <a:spLocks noGrp="1"/>
          </p:cNvSpPr>
          <p:nvPr>
            <p:ph idx="1"/>
          </p:nvPr>
        </p:nvSpPr>
        <p:spPr/>
        <p:txBody>
          <a:bodyPr/>
          <a:lstStyle/>
          <a:p>
            <a:r>
              <a:rPr lang="en-US" dirty="0"/>
              <a:t>History</a:t>
            </a:r>
          </a:p>
          <a:p>
            <a:r>
              <a:rPr lang="en-US" dirty="0"/>
              <a:t>Positive AC signs</a:t>
            </a:r>
          </a:p>
          <a:p>
            <a:r>
              <a:rPr lang="en-US" dirty="0"/>
              <a:t>Pain with overhead activities</a:t>
            </a:r>
          </a:p>
          <a:p>
            <a:r>
              <a:rPr lang="en-US" dirty="0"/>
              <a:t>X-rays</a:t>
            </a:r>
          </a:p>
          <a:p>
            <a:r>
              <a:rPr lang="en-US" dirty="0"/>
              <a:t>Deformity of joint</a:t>
            </a:r>
          </a:p>
          <a:p>
            <a:r>
              <a:rPr lang="en-US" dirty="0"/>
              <a:t>Injection of AC joint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TREATMENT</a:t>
            </a:r>
          </a:p>
        </p:txBody>
      </p:sp>
      <p:sp>
        <p:nvSpPr>
          <p:cNvPr id="3" name="Content Placeholder 2"/>
          <p:cNvSpPr>
            <a:spLocks noGrp="1"/>
          </p:cNvSpPr>
          <p:nvPr>
            <p:ph idx="1"/>
          </p:nvPr>
        </p:nvSpPr>
        <p:spPr>
          <a:xfrm>
            <a:off x="502920" y="1563901"/>
            <a:ext cx="9052560" cy="4835311"/>
          </a:xfrm>
        </p:spPr>
        <p:txBody>
          <a:bodyPr/>
          <a:lstStyle/>
          <a:p>
            <a:r>
              <a:rPr lang="en-US" sz="2400" dirty="0" err="1"/>
              <a:t>Nonsteroidal</a:t>
            </a:r>
            <a:r>
              <a:rPr lang="en-US" sz="2400" dirty="0"/>
              <a:t> medications</a:t>
            </a:r>
          </a:p>
          <a:p>
            <a:r>
              <a:rPr lang="en-US" sz="2400" dirty="0"/>
              <a:t>Activity modification</a:t>
            </a:r>
          </a:p>
          <a:p>
            <a:r>
              <a:rPr lang="en-US" sz="2400" dirty="0"/>
              <a:t>NO physical therapy</a:t>
            </a:r>
          </a:p>
          <a:p>
            <a:r>
              <a:rPr lang="en-US" sz="2400" dirty="0"/>
              <a:t>Injections</a:t>
            </a:r>
          </a:p>
          <a:p>
            <a:r>
              <a:rPr lang="en-US" sz="2400" dirty="0"/>
              <a:t>Surgery</a:t>
            </a:r>
          </a:p>
          <a:p>
            <a:pPr lvl="1"/>
            <a:r>
              <a:rPr lang="en-US" sz="2400" dirty="0"/>
              <a:t>Excise distal end of clavicle</a:t>
            </a:r>
          </a:p>
          <a:p>
            <a:pPr lvl="2"/>
            <a:r>
              <a:rPr lang="en-US" dirty="0"/>
              <a:t>Arthroscopic</a:t>
            </a:r>
          </a:p>
          <a:p>
            <a:pPr lvl="2"/>
            <a:r>
              <a:rPr lang="en-US" dirty="0"/>
              <a:t>Open</a:t>
            </a:r>
          </a:p>
          <a:p>
            <a:pPr lvl="1"/>
            <a:r>
              <a:rPr lang="en-US" sz="2400" dirty="0"/>
              <a:t>Reconstruct ligaments of AC joint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Video of DC repair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a:t>Xrays</a:t>
            </a:r>
            <a:r>
              <a:rPr lang="en-US" dirty="0"/>
              <a:t> and </a:t>
            </a:r>
            <a:r>
              <a:rPr lang="en-US" dirty="0" err="1"/>
              <a:t>postop</a:t>
            </a:r>
            <a:r>
              <a:rPr lang="en-US" dirty="0"/>
              <a:t> reconstruction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1066800" y="2057400"/>
            <a:ext cx="3200400" cy="609600"/>
          </a:xfrm>
        </p:spPr>
        <p:txBody>
          <a:bodyPr/>
          <a:lstStyle/>
          <a:p>
            <a:r>
              <a:rPr lang="en-US"/>
              <a:t>Cryo/Cuff</a:t>
            </a:r>
          </a:p>
        </p:txBody>
      </p:sp>
      <p:pic>
        <p:nvPicPr>
          <p:cNvPr id="16388" name="Picture 4" descr="MVC-001F"/>
          <p:cNvPicPr>
            <a:picLocks noChangeAspect="1" noChangeArrowheads="1"/>
          </p:cNvPicPr>
          <p:nvPr/>
        </p:nvPicPr>
        <p:blipFill>
          <a:blip r:embed="rId3" cstate="print"/>
          <a:srcRect/>
          <a:stretch>
            <a:fillRect/>
          </a:stretch>
        </p:blipFill>
        <p:spPr bwMode="auto">
          <a:xfrm>
            <a:off x="4942764" y="1103313"/>
            <a:ext cx="4038600" cy="3028950"/>
          </a:xfrm>
          <a:prstGeom prst="rect">
            <a:avLst/>
          </a:prstGeom>
          <a:noFill/>
          <a:ln w="9525">
            <a:solidFill>
              <a:srgbClr val="FF0000"/>
            </a:solidFill>
            <a:miter lim="800000"/>
            <a:headEnd/>
            <a:tailEnd/>
          </a:ln>
        </p:spPr>
      </p:pic>
      <p:pic>
        <p:nvPicPr>
          <p:cNvPr id="16389" name="Picture 5" descr="MVC-002F"/>
          <p:cNvPicPr>
            <a:picLocks noChangeAspect="1" noChangeArrowheads="1"/>
          </p:cNvPicPr>
          <p:nvPr/>
        </p:nvPicPr>
        <p:blipFill>
          <a:blip r:embed="rId4" cstate="print"/>
          <a:srcRect/>
          <a:stretch>
            <a:fillRect/>
          </a:stretch>
        </p:blipFill>
        <p:spPr bwMode="auto">
          <a:xfrm>
            <a:off x="1115483" y="2894012"/>
            <a:ext cx="3456517" cy="2592388"/>
          </a:xfrm>
          <a:prstGeom prst="rect">
            <a:avLst/>
          </a:prstGeom>
          <a:noFill/>
          <a:ln w="9525">
            <a:solidFill>
              <a:srgbClr val="FF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6388"/>
                                        </p:tgtEl>
                                        <p:attrNameLst>
                                          <p:attrName>style.visibility</p:attrName>
                                        </p:attrNameLst>
                                      </p:cBhvr>
                                      <p:to>
                                        <p:strVal val="visible"/>
                                      </p:to>
                                    </p:set>
                                    <p:anim calcmode="lin" valueType="num">
                                      <p:cBhvr additive="base">
                                        <p:cTn id="11" dur="500" fill="hold"/>
                                        <p:tgtEl>
                                          <p:spTgt spid="16388"/>
                                        </p:tgtEl>
                                        <p:attrNameLst>
                                          <p:attrName>ppt_x</p:attrName>
                                        </p:attrNameLst>
                                      </p:cBhvr>
                                      <p:tavLst>
                                        <p:tav tm="0">
                                          <p:val>
                                            <p:strVal val="1+#ppt_w/2"/>
                                          </p:val>
                                        </p:tav>
                                        <p:tav tm="100000">
                                          <p:val>
                                            <p:strVal val="#ppt_x"/>
                                          </p:val>
                                        </p:tav>
                                      </p:tavLst>
                                    </p:anim>
                                    <p:anim calcmode="lin" valueType="num">
                                      <p:cBhvr additive="base">
                                        <p:cTn id="12" dur="500" fill="hold"/>
                                        <p:tgtEl>
                                          <p:spTgt spid="1638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389"/>
                                        </p:tgtEl>
                                        <p:attrNameLst>
                                          <p:attrName>style.visibility</p:attrName>
                                        </p:attrNameLst>
                                      </p:cBhvr>
                                      <p:to>
                                        <p:strVal val="visible"/>
                                      </p:to>
                                    </p:set>
                                    <p:anim calcmode="lin" valueType="num">
                                      <p:cBhvr additive="base">
                                        <p:cTn id="15" dur="500" fill="hold"/>
                                        <p:tgtEl>
                                          <p:spTgt spid="16389"/>
                                        </p:tgtEl>
                                        <p:attrNameLst>
                                          <p:attrName>ppt_x</p:attrName>
                                        </p:attrNameLst>
                                      </p:cBhvr>
                                      <p:tavLst>
                                        <p:tav tm="0">
                                          <p:val>
                                            <p:strVal val="#ppt_x"/>
                                          </p:val>
                                        </p:tav>
                                        <p:tav tm="100000">
                                          <p:val>
                                            <p:strVal val="#ppt_x"/>
                                          </p:val>
                                        </p:tav>
                                      </p:tavLst>
                                    </p:anim>
                                    <p:anim calcmode="lin" valueType="num">
                                      <p:cBhvr additive="base">
                                        <p:cTn id="16" dur="500" fill="hold"/>
                                        <p:tgtEl>
                                          <p:spTgt spid="163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END</a:t>
            </a:r>
          </a:p>
        </p:txBody>
      </p:sp>
      <p:sp>
        <p:nvSpPr>
          <p:cNvPr id="3" name="Subtitle 2"/>
          <p:cNvSpPr>
            <a:spLocks noGrp="1"/>
          </p:cNvSpPr>
          <p:nvPr>
            <p:ph type="subTitle" idx="1"/>
          </p:nvPr>
        </p:nvSpPr>
        <p:spPr/>
        <p:txBody>
          <a:bodyPr/>
          <a:lstStyle/>
          <a:p>
            <a:r>
              <a:rPr lang="en-US" dirty="0"/>
              <a:t>Thank You</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Proximal Humerus </a:t>
            </a:r>
            <a:r>
              <a:rPr lang="en-US" dirty="0" err="1"/>
              <a:t>Fx</a:t>
            </a:r>
            <a:endParaRPr lang="en-US" dirty="0"/>
          </a:p>
        </p:txBody>
      </p:sp>
      <p:pic>
        <p:nvPicPr>
          <p:cNvPr id="1036" name="Picture 12" descr="I:\Snead\Presentations\Common Shoulder Injuries\Prox Hum Fx\Williams pre op prox hum fx 1.jpg"/>
          <p:cNvPicPr>
            <a:picLocks noChangeAspect="1" noChangeArrowheads="1"/>
          </p:cNvPicPr>
          <p:nvPr/>
        </p:nvPicPr>
        <p:blipFill>
          <a:blip r:embed="rId2" cstate="print"/>
          <a:srcRect/>
          <a:stretch>
            <a:fillRect/>
          </a:stretch>
        </p:blipFill>
        <p:spPr bwMode="auto">
          <a:xfrm>
            <a:off x="381000" y="2208212"/>
            <a:ext cx="1871834" cy="1358900"/>
          </a:xfrm>
          <a:prstGeom prst="rect">
            <a:avLst/>
          </a:prstGeom>
          <a:noFill/>
        </p:spPr>
      </p:pic>
      <p:pic>
        <p:nvPicPr>
          <p:cNvPr id="1037" name="Picture 13" descr="I:\Snead\Presentations\Common Shoulder Injuries\Prox Hum Fx\Williams pre op prox hum fx 2.jpg"/>
          <p:cNvPicPr>
            <a:picLocks noChangeAspect="1" noChangeArrowheads="1"/>
          </p:cNvPicPr>
          <p:nvPr/>
        </p:nvPicPr>
        <p:blipFill>
          <a:blip r:embed="rId3" cstate="print"/>
          <a:srcRect/>
          <a:stretch>
            <a:fillRect/>
          </a:stretch>
        </p:blipFill>
        <p:spPr bwMode="auto">
          <a:xfrm>
            <a:off x="2743200" y="2208212"/>
            <a:ext cx="1573635" cy="1341438"/>
          </a:xfrm>
          <a:prstGeom prst="rect">
            <a:avLst/>
          </a:prstGeom>
          <a:noFill/>
        </p:spPr>
      </p:pic>
      <p:pic>
        <p:nvPicPr>
          <p:cNvPr id="1038" name="Picture 14" descr="I:\Snead\Presentations\Common Shoulder Injuries\Prox Hum Fx\Williams pre op prox hum fx 3.jpg"/>
          <p:cNvPicPr>
            <a:picLocks noChangeAspect="1" noChangeArrowheads="1"/>
          </p:cNvPicPr>
          <p:nvPr/>
        </p:nvPicPr>
        <p:blipFill>
          <a:blip r:embed="rId4" cstate="print"/>
          <a:srcRect/>
          <a:stretch>
            <a:fillRect/>
          </a:stretch>
        </p:blipFill>
        <p:spPr bwMode="auto">
          <a:xfrm>
            <a:off x="4572000" y="2208212"/>
            <a:ext cx="1447800" cy="1356824"/>
          </a:xfrm>
          <a:prstGeom prst="rect">
            <a:avLst/>
          </a:prstGeom>
          <a:noFill/>
        </p:spPr>
      </p:pic>
      <p:pic>
        <p:nvPicPr>
          <p:cNvPr id="1039" name="Picture 15" descr="I:\Snead\Presentations\Common Shoulder Injuries\Prox Hum Fx\Williams  post op prox hum fx 1.jpg"/>
          <p:cNvPicPr>
            <a:picLocks noChangeAspect="1" noChangeArrowheads="1"/>
          </p:cNvPicPr>
          <p:nvPr/>
        </p:nvPicPr>
        <p:blipFill>
          <a:blip r:embed="rId5" cstate="print"/>
          <a:srcRect/>
          <a:stretch>
            <a:fillRect/>
          </a:stretch>
        </p:blipFill>
        <p:spPr bwMode="auto">
          <a:xfrm>
            <a:off x="6553200" y="2208212"/>
            <a:ext cx="1560512" cy="2217533"/>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CR </a:t>
            </a:r>
            <a:r>
              <a:rPr lang="en-US" dirty="0" err="1"/>
              <a:t>Prox</a:t>
            </a:r>
            <a:r>
              <a:rPr lang="en-US" dirty="0"/>
              <a:t> Hum </a:t>
            </a:r>
            <a:r>
              <a:rPr lang="en-US" dirty="0" err="1"/>
              <a:t>Fx</a:t>
            </a:r>
            <a:endParaRPr lang="en-US" dirty="0"/>
          </a:p>
        </p:txBody>
      </p:sp>
      <p:pic>
        <p:nvPicPr>
          <p:cNvPr id="2050" name="Picture 2" descr="I:\Snead\Presentations\Common Shoulder Injuries\CR Prox Hum Fx\Holder CR prox hum fx post 1.jpg"/>
          <p:cNvPicPr>
            <a:picLocks noChangeAspect="1" noChangeArrowheads="1"/>
          </p:cNvPicPr>
          <p:nvPr/>
        </p:nvPicPr>
        <p:blipFill>
          <a:blip r:embed="rId2" cstate="print"/>
          <a:srcRect/>
          <a:stretch>
            <a:fillRect/>
          </a:stretch>
        </p:blipFill>
        <p:spPr bwMode="auto">
          <a:xfrm>
            <a:off x="1336515" y="2209147"/>
            <a:ext cx="1441770" cy="1738313"/>
          </a:xfrm>
          <a:prstGeom prst="rect">
            <a:avLst/>
          </a:prstGeom>
          <a:noFill/>
        </p:spPr>
      </p:pic>
      <p:pic>
        <p:nvPicPr>
          <p:cNvPr id="2051" name="Picture 3" descr="I:\Snead\Presentations\Common Shoulder Injuries\CR Prox Hum Fx\Holder CR prox hum fx post 2.jpg"/>
          <p:cNvPicPr>
            <a:picLocks noChangeAspect="1" noChangeArrowheads="1"/>
          </p:cNvPicPr>
          <p:nvPr/>
        </p:nvPicPr>
        <p:blipFill>
          <a:blip r:embed="rId3" cstate="print"/>
          <a:srcRect/>
          <a:stretch>
            <a:fillRect/>
          </a:stretch>
        </p:blipFill>
        <p:spPr bwMode="auto">
          <a:xfrm>
            <a:off x="1371600" y="4054475"/>
            <a:ext cx="1371600" cy="1790484"/>
          </a:xfrm>
          <a:prstGeom prst="rect">
            <a:avLst/>
          </a:prstGeom>
          <a:noFill/>
        </p:spPr>
      </p:pic>
      <p:pic>
        <p:nvPicPr>
          <p:cNvPr id="2052" name="Picture 4" descr="I:\Snead\Presentations\Common Shoulder Injuries\CR Prox Hum Fx\Holder CR prox hum fx post 3.jpg"/>
          <p:cNvPicPr>
            <a:picLocks noChangeAspect="1" noChangeArrowheads="1"/>
          </p:cNvPicPr>
          <p:nvPr/>
        </p:nvPicPr>
        <p:blipFill>
          <a:blip r:embed="rId4" cstate="print"/>
          <a:srcRect/>
          <a:stretch>
            <a:fillRect/>
          </a:stretch>
        </p:blipFill>
        <p:spPr bwMode="auto">
          <a:xfrm>
            <a:off x="3809999" y="2026813"/>
            <a:ext cx="2209800" cy="1687082"/>
          </a:xfrm>
          <a:prstGeom prst="rect">
            <a:avLst/>
          </a:prstGeom>
          <a:noFill/>
        </p:spPr>
      </p:pic>
      <p:pic>
        <p:nvPicPr>
          <p:cNvPr id="2053" name="Picture 5" descr="I:\Snead\Presentations\Common Shoulder Injuries\CR Prox Hum Fx\Holder CR prox hum fx pre 1.jpg"/>
          <p:cNvPicPr>
            <a:picLocks noChangeAspect="1" noChangeArrowheads="1"/>
          </p:cNvPicPr>
          <p:nvPr/>
        </p:nvPicPr>
        <p:blipFill>
          <a:blip r:embed="rId5" cstate="print"/>
          <a:srcRect/>
          <a:stretch>
            <a:fillRect/>
          </a:stretch>
        </p:blipFill>
        <p:spPr bwMode="auto">
          <a:xfrm>
            <a:off x="6863913" y="2026813"/>
            <a:ext cx="1450975" cy="1596855"/>
          </a:xfrm>
          <a:prstGeom prst="rect">
            <a:avLst/>
          </a:prstGeom>
          <a:noFill/>
        </p:spPr>
      </p:pic>
      <p:pic>
        <p:nvPicPr>
          <p:cNvPr id="2054" name="Picture 6" descr="I:\Snead\Presentations\Common Shoulder Injuries\CR Prox Hum Fx\Holder CR prox hum fx pre 2.jpg"/>
          <p:cNvPicPr>
            <a:picLocks noChangeAspect="1" noChangeArrowheads="1"/>
          </p:cNvPicPr>
          <p:nvPr/>
        </p:nvPicPr>
        <p:blipFill>
          <a:blip r:embed="rId6" cstate="print"/>
          <a:srcRect/>
          <a:stretch>
            <a:fillRect/>
          </a:stretch>
        </p:blipFill>
        <p:spPr bwMode="auto">
          <a:xfrm>
            <a:off x="6785420" y="3960524"/>
            <a:ext cx="1649885" cy="1617663"/>
          </a:xfrm>
          <a:prstGeom prst="rect">
            <a:avLst/>
          </a:prstGeom>
          <a:noFill/>
        </p:spPr>
      </p:pic>
      <p:pic>
        <p:nvPicPr>
          <p:cNvPr id="2055" name="Picture 7" descr="I:\Snead\Presentations\Common Shoulder Injuries\CR Prox Hum Fx\Holder CR prox hum fx pre 3.jpg"/>
          <p:cNvPicPr>
            <a:picLocks noChangeAspect="1" noChangeArrowheads="1"/>
          </p:cNvPicPr>
          <p:nvPr/>
        </p:nvPicPr>
        <p:blipFill>
          <a:blip r:embed="rId7" cstate="print"/>
          <a:srcRect/>
          <a:stretch>
            <a:fillRect/>
          </a:stretch>
        </p:blipFill>
        <p:spPr bwMode="auto">
          <a:xfrm>
            <a:off x="3975957" y="3731641"/>
            <a:ext cx="1877883" cy="18288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91515" y="1609072"/>
            <a:ext cx="8675370" cy="4252627"/>
          </a:xfrm>
        </p:spPr>
        <p:txBody>
          <a:bodyPr/>
          <a:lstStyle/>
          <a:p>
            <a:r>
              <a:rPr lang="en-US" dirty="0"/>
              <a:t>CR IM Rod</a:t>
            </a:r>
          </a:p>
        </p:txBody>
      </p:sp>
      <p:pic>
        <p:nvPicPr>
          <p:cNvPr id="3074" name="Picture 2" descr="I:\Snead\Presentations\Common Shoulder Injuries\CR IM Rod\Schneider Post CR IM Rod2.jpg"/>
          <p:cNvPicPr>
            <a:picLocks noChangeAspect="1" noChangeArrowheads="1"/>
          </p:cNvPicPr>
          <p:nvPr/>
        </p:nvPicPr>
        <p:blipFill>
          <a:blip r:embed="rId2" cstate="print"/>
          <a:srcRect/>
          <a:stretch>
            <a:fillRect/>
          </a:stretch>
        </p:blipFill>
        <p:spPr bwMode="auto">
          <a:xfrm>
            <a:off x="381000" y="2055812"/>
            <a:ext cx="1561998" cy="1679574"/>
          </a:xfrm>
          <a:prstGeom prst="rect">
            <a:avLst/>
          </a:prstGeom>
          <a:noFill/>
        </p:spPr>
      </p:pic>
      <p:pic>
        <p:nvPicPr>
          <p:cNvPr id="3075" name="Picture 3" descr="I:\Snead\Presentations\Common Shoulder Injuries\CR IM Rod\Schneider Post CR IM Rod 3.jpg"/>
          <p:cNvPicPr>
            <a:picLocks noChangeAspect="1" noChangeArrowheads="1"/>
          </p:cNvPicPr>
          <p:nvPr/>
        </p:nvPicPr>
        <p:blipFill>
          <a:blip r:embed="rId3" cstate="print"/>
          <a:srcRect/>
          <a:stretch>
            <a:fillRect/>
          </a:stretch>
        </p:blipFill>
        <p:spPr bwMode="auto">
          <a:xfrm>
            <a:off x="2362200" y="2086041"/>
            <a:ext cx="1981200" cy="1660459"/>
          </a:xfrm>
          <a:prstGeom prst="rect">
            <a:avLst/>
          </a:prstGeom>
          <a:noFill/>
        </p:spPr>
      </p:pic>
      <p:pic>
        <p:nvPicPr>
          <p:cNvPr id="3076" name="Picture 4" descr="I:\Snead\Presentations\Common Shoulder Injuries\CR IM Rod\Schneider Pre 2.jpg"/>
          <p:cNvPicPr>
            <a:picLocks noChangeAspect="1" noChangeArrowheads="1"/>
          </p:cNvPicPr>
          <p:nvPr/>
        </p:nvPicPr>
        <p:blipFill>
          <a:blip r:embed="rId4" cstate="print"/>
          <a:srcRect/>
          <a:stretch>
            <a:fillRect/>
          </a:stretch>
        </p:blipFill>
        <p:spPr bwMode="auto">
          <a:xfrm>
            <a:off x="4800600" y="2132012"/>
            <a:ext cx="1888436" cy="1637321"/>
          </a:xfrm>
          <a:prstGeom prst="rect">
            <a:avLst/>
          </a:prstGeom>
          <a:noFill/>
        </p:spPr>
      </p:pic>
      <p:pic>
        <p:nvPicPr>
          <p:cNvPr id="3078" name="Picture 6" descr="I:\Snead\Presentations\Common Shoulder Injuries\CR IM Rod\Schneider Pre CR IM Rod copy.jpg"/>
          <p:cNvPicPr>
            <a:picLocks noChangeAspect="1" noChangeArrowheads="1"/>
          </p:cNvPicPr>
          <p:nvPr/>
        </p:nvPicPr>
        <p:blipFill>
          <a:blip r:embed="rId5" cstate="print"/>
          <a:srcRect/>
          <a:stretch>
            <a:fillRect/>
          </a:stretch>
        </p:blipFill>
        <p:spPr bwMode="auto">
          <a:xfrm>
            <a:off x="6934200" y="2132012"/>
            <a:ext cx="1998043" cy="1819276"/>
          </a:xfrm>
          <a:prstGeom prst="rect">
            <a:avLst/>
          </a:prstGeom>
          <a:noFill/>
        </p:spPr>
      </p:pic>
      <p:pic>
        <p:nvPicPr>
          <p:cNvPr id="3079" name="Picture 7" descr="I:\Snead\Presentations\Common Shoulder Injuries\CR IM Rod\Schneider Pre CR IM Rod .jpg"/>
          <p:cNvPicPr>
            <a:picLocks noChangeAspect="1" noChangeArrowheads="1"/>
          </p:cNvPicPr>
          <p:nvPr/>
        </p:nvPicPr>
        <p:blipFill>
          <a:blip r:embed="rId6" cstate="print"/>
          <a:srcRect/>
          <a:stretch>
            <a:fillRect/>
          </a:stretch>
        </p:blipFill>
        <p:spPr bwMode="auto">
          <a:xfrm>
            <a:off x="304800" y="3960812"/>
            <a:ext cx="1928813" cy="1756240"/>
          </a:xfrm>
          <a:prstGeom prst="rect">
            <a:avLst/>
          </a:prstGeom>
          <a:noFill/>
        </p:spPr>
      </p:pic>
      <p:pic>
        <p:nvPicPr>
          <p:cNvPr id="3080" name="Picture 8" descr="I:\Snead\Presentations\Common Shoulder Injuries\CR IM Rod\Schneider Pre CR IM Rod 2.jpg"/>
          <p:cNvPicPr>
            <a:picLocks noChangeAspect="1" noChangeArrowheads="1"/>
          </p:cNvPicPr>
          <p:nvPr/>
        </p:nvPicPr>
        <p:blipFill>
          <a:blip r:embed="rId4" cstate="print"/>
          <a:srcRect/>
          <a:stretch>
            <a:fillRect/>
          </a:stretch>
        </p:blipFill>
        <p:spPr bwMode="auto">
          <a:xfrm>
            <a:off x="2514600" y="4037012"/>
            <a:ext cx="1933508" cy="1676400"/>
          </a:xfrm>
          <a:prstGeom prst="rect">
            <a:avLst/>
          </a:prstGeom>
          <a:noFill/>
        </p:spPr>
      </p:pic>
      <p:pic>
        <p:nvPicPr>
          <p:cNvPr id="3081" name="Picture 9" descr="I:\Snead\Presentations\Common Shoulder Injuries\CR IM Rod\Schneider Pre CR IM Rod 3.jpg"/>
          <p:cNvPicPr>
            <a:picLocks noChangeAspect="1" noChangeArrowheads="1"/>
          </p:cNvPicPr>
          <p:nvPr/>
        </p:nvPicPr>
        <p:blipFill>
          <a:blip r:embed="rId3" cstate="print"/>
          <a:srcRect/>
          <a:stretch>
            <a:fillRect/>
          </a:stretch>
        </p:blipFill>
        <p:spPr bwMode="auto">
          <a:xfrm>
            <a:off x="4876800" y="4083116"/>
            <a:ext cx="1981200" cy="1660459"/>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OA Hemi</a:t>
            </a:r>
          </a:p>
        </p:txBody>
      </p:sp>
      <p:pic>
        <p:nvPicPr>
          <p:cNvPr id="4098" name="Picture 2" descr="I:\Snead\Presentations\Common Shoulder Injuries\OA Hemi\Rohlman OA Hemi postop1.jpg"/>
          <p:cNvPicPr>
            <a:picLocks noChangeAspect="1" noChangeArrowheads="1"/>
          </p:cNvPicPr>
          <p:nvPr/>
        </p:nvPicPr>
        <p:blipFill>
          <a:blip r:embed="rId2" cstate="print"/>
          <a:srcRect/>
          <a:stretch>
            <a:fillRect/>
          </a:stretch>
        </p:blipFill>
        <p:spPr bwMode="auto">
          <a:xfrm>
            <a:off x="304800" y="2208212"/>
            <a:ext cx="1779588" cy="1622319"/>
          </a:xfrm>
          <a:prstGeom prst="rect">
            <a:avLst/>
          </a:prstGeom>
          <a:noFill/>
        </p:spPr>
      </p:pic>
      <p:pic>
        <p:nvPicPr>
          <p:cNvPr id="4099" name="Picture 3" descr="I:\Snead\Presentations\Common Shoulder Injuries\OA Hemi\Rohlman OA Hemi postop2.jpg"/>
          <p:cNvPicPr>
            <a:picLocks noChangeAspect="1" noChangeArrowheads="1"/>
          </p:cNvPicPr>
          <p:nvPr/>
        </p:nvPicPr>
        <p:blipFill>
          <a:blip r:embed="rId3" cstate="print"/>
          <a:srcRect/>
          <a:stretch>
            <a:fillRect/>
          </a:stretch>
        </p:blipFill>
        <p:spPr bwMode="auto">
          <a:xfrm>
            <a:off x="2438400" y="2208212"/>
            <a:ext cx="1612900" cy="1639039"/>
          </a:xfrm>
          <a:prstGeom prst="rect">
            <a:avLst/>
          </a:prstGeom>
          <a:noFill/>
        </p:spPr>
      </p:pic>
      <p:pic>
        <p:nvPicPr>
          <p:cNvPr id="4100" name="Picture 4" descr="I:\Snead\Presentations\Common Shoulder Injuries\OA Hemi\Rohlman OA Hemi postop3.jpg"/>
          <p:cNvPicPr>
            <a:picLocks noChangeAspect="1" noChangeArrowheads="1"/>
          </p:cNvPicPr>
          <p:nvPr/>
        </p:nvPicPr>
        <p:blipFill>
          <a:blip r:embed="rId4" cstate="print"/>
          <a:srcRect/>
          <a:stretch>
            <a:fillRect/>
          </a:stretch>
        </p:blipFill>
        <p:spPr bwMode="auto">
          <a:xfrm>
            <a:off x="4572000" y="2284412"/>
            <a:ext cx="1991957" cy="1495426"/>
          </a:xfrm>
          <a:prstGeom prst="rect">
            <a:avLst/>
          </a:prstGeom>
          <a:noFill/>
        </p:spPr>
      </p:pic>
      <p:pic>
        <p:nvPicPr>
          <p:cNvPr id="4101" name="Picture 5" descr="I:\Snead\Presentations\Common Shoulder Injuries\OA Hemi\Rohlman OA Hemi preop1.jpg"/>
          <p:cNvPicPr>
            <a:picLocks noChangeAspect="1" noChangeArrowheads="1"/>
          </p:cNvPicPr>
          <p:nvPr/>
        </p:nvPicPr>
        <p:blipFill>
          <a:blip r:embed="rId5" cstate="print"/>
          <a:srcRect/>
          <a:stretch>
            <a:fillRect/>
          </a:stretch>
        </p:blipFill>
        <p:spPr bwMode="auto">
          <a:xfrm>
            <a:off x="6951225" y="2284412"/>
            <a:ext cx="2145150" cy="1524000"/>
          </a:xfrm>
          <a:prstGeom prst="rect">
            <a:avLst/>
          </a:prstGeom>
          <a:noFill/>
        </p:spPr>
      </p:pic>
      <p:pic>
        <p:nvPicPr>
          <p:cNvPr id="4102" name="Picture 6" descr="I:\Snead\Presentations\Common Shoulder Injuries\OA Hemi\Rohlman OA Hemi preop2.jpg"/>
          <p:cNvPicPr>
            <a:picLocks noChangeAspect="1" noChangeArrowheads="1"/>
          </p:cNvPicPr>
          <p:nvPr/>
        </p:nvPicPr>
        <p:blipFill>
          <a:blip r:embed="rId6" cstate="print"/>
          <a:srcRect/>
          <a:stretch>
            <a:fillRect/>
          </a:stretch>
        </p:blipFill>
        <p:spPr bwMode="auto">
          <a:xfrm>
            <a:off x="304800" y="4041168"/>
            <a:ext cx="1752600" cy="1486508"/>
          </a:xfrm>
          <a:prstGeom prst="rect">
            <a:avLst/>
          </a:prstGeom>
          <a:noFill/>
        </p:spPr>
      </p:pic>
      <p:pic>
        <p:nvPicPr>
          <p:cNvPr id="4103" name="Picture 7" descr="I:\Snead\Presentations\Common Shoulder Injuries\OA Hemi\Rohlman OA Hemi preop3.jpg"/>
          <p:cNvPicPr>
            <a:picLocks noChangeAspect="1" noChangeArrowheads="1"/>
          </p:cNvPicPr>
          <p:nvPr/>
        </p:nvPicPr>
        <p:blipFill>
          <a:blip r:embed="rId7" cstate="print"/>
          <a:srcRect/>
          <a:stretch>
            <a:fillRect/>
          </a:stretch>
        </p:blipFill>
        <p:spPr bwMode="auto">
          <a:xfrm>
            <a:off x="2514600" y="4113212"/>
            <a:ext cx="1828800" cy="1388335"/>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Reverse TSA</a:t>
            </a:r>
          </a:p>
        </p:txBody>
      </p:sp>
      <p:pic>
        <p:nvPicPr>
          <p:cNvPr id="5122" name="Picture 2" descr="I:\Snead\Presentations\Common Shoulder Injuries\Reverse TSA\Barrett TSA Rev post 1.jpg"/>
          <p:cNvPicPr>
            <a:picLocks noChangeAspect="1" noChangeArrowheads="1"/>
          </p:cNvPicPr>
          <p:nvPr/>
        </p:nvPicPr>
        <p:blipFill>
          <a:blip r:embed="rId2" cstate="print"/>
          <a:srcRect/>
          <a:stretch>
            <a:fillRect/>
          </a:stretch>
        </p:blipFill>
        <p:spPr bwMode="auto">
          <a:xfrm>
            <a:off x="381000" y="2208212"/>
            <a:ext cx="1987239" cy="1992313"/>
          </a:xfrm>
          <a:prstGeom prst="rect">
            <a:avLst/>
          </a:prstGeom>
          <a:noFill/>
        </p:spPr>
      </p:pic>
      <p:pic>
        <p:nvPicPr>
          <p:cNvPr id="5123" name="Picture 3" descr="I:\Snead\Presentations\Common Shoulder Injuries\Reverse TSA\Barrett TSA Rev post 2.jpg"/>
          <p:cNvPicPr>
            <a:picLocks noChangeAspect="1" noChangeArrowheads="1"/>
          </p:cNvPicPr>
          <p:nvPr/>
        </p:nvPicPr>
        <p:blipFill>
          <a:blip r:embed="rId3" cstate="print"/>
          <a:srcRect/>
          <a:stretch>
            <a:fillRect/>
          </a:stretch>
        </p:blipFill>
        <p:spPr bwMode="auto">
          <a:xfrm>
            <a:off x="2590800" y="2360612"/>
            <a:ext cx="2579851" cy="1222376"/>
          </a:xfrm>
          <a:prstGeom prst="rect">
            <a:avLst/>
          </a:prstGeom>
          <a:noFill/>
        </p:spPr>
      </p:pic>
      <p:pic>
        <p:nvPicPr>
          <p:cNvPr id="5124" name="Picture 4" descr="I:\Snead\Presentations\Common Shoulder Injuries\Reverse TSA\Barrett TSA Rev post 4.jpg"/>
          <p:cNvPicPr>
            <a:picLocks noChangeAspect="1" noChangeArrowheads="1"/>
          </p:cNvPicPr>
          <p:nvPr/>
        </p:nvPicPr>
        <p:blipFill>
          <a:blip r:embed="rId4" cstate="print"/>
          <a:srcRect/>
          <a:stretch>
            <a:fillRect/>
          </a:stretch>
        </p:blipFill>
        <p:spPr bwMode="auto">
          <a:xfrm>
            <a:off x="5638800" y="2360612"/>
            <a:ext cx="3048000" cy="1127689"/>
          </a:xfrm>
          <a:prstGeom prst="rect">
            <a:avLst/>
          </a:prstGeom>
          <a:noFill/>
        </p:spPr>
      </p:pic>
      <p:pic>
        <p:nvPicPr>
          <p:cNvPr id="5125" name="Picture 5" descr="I:\Snead\Presentations\Common Shoulder Injuries\Reverse TSA\Barrett TSA Rev pre 1.jpg"/>
          <p:cNvPicPr>
            <a:picLocks noChangeAspect="1" noChangeArrowheads="1"/>
          </p:cNvPicPr>
          <p:nvPr/>
        </p:nvPicPr>
        <p:blipFill>
          <a:blip r:embed="rId5" cstate="print"/>
          <a:srcRect/>
          <a:stretch>
            <a:fillRect/>
          </a:stretch>
        </p:blipFill>
        <p:spPr bwMode="auto">
          <a:xfrm>
            <a:off x="2667000" y="4189412"/>
            <a:ext cx="1422395" cy="1352551"/>
          </a:xfrm>
          <a:prstGeom prst="rect">
            <a:avLst/>
          </a:prstGeom>
          <a:noFill/>
        </p:spPr>
      </p:pic>
      <p:pic>
        <p:nvPicPr>
          <p:cNvPr id="5126" name="Picture 6" descr="I:\Snead\Presentations\Common Shoulder Injuries\Reverse TSA\Barrett TSA Rev pre 2.jpg"/>
          <p:cNvPicPr>
            <a:picLocks noChangeAspect="1" noChangeArrowheads="1"/>
          </p:cNvPicPr>
          <p:nvPr/>
        </p:nvPicPr>
        <p:blipFill>
          <a:blip r:embed="rId6" cstate="print"/>
          <a:srcRect/>
          <a:stretch>
            <a:fillRect/>
          </a:stretch>
        </p:blipFill>
        <p:spPr bwMode="auto">
          <a:xfrm>
            <a:off x="5029200" y="4113212"/>
            <a:ext cx="2071687" cy="1505862"/>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ORIF</a:t>
            </a:r>
          </a:p>
        </p:txBody>
      </p:sp>
      <p:pic>
        <p:nvPicPr>
          <p:cNvPr id="6146" name="Picture 2" descr="I:\Snead\Presentations\Common Shoulder Injuries\ORIF\Wilsonorgan post ORIF1.jpg"/>
          <p:cNvPicPr>
            <a:picLocks noChangeAspect="1" noChangeArrowheads="1"/>
          </p:cNvPicPr>
          <p:nvPr/>
        </p:nvPicPr>
        <p:blipFill>
          <a:blip r:embed="rId2" cstate="print"/>
          <a:srcRect/>
          <a:stretch>
            <a:fillRect/>
          </a:stretch>
        </p:blipFill>
        <p:spPr bwMode="auto">
          <a:xfrm>
            <a:off x="457200" y="2513012"/>
            <a:ext cx="2436812" cy="1960404"/>
          </a:xfrm>
          <a:prstGeom prst="rect">
            <a:avLst/>
          </a:prstGeom>
          <a:noFill/>
        </p:spPr>
      </p:pic>
      <p:pic>
        <p:nvPicPr>
          <p:cNvPr id="6147" name="Picture 3" descr="I:\Snead\Presentations\Common Shoulder Injuries\ORIF\Wilsonorgan post ORIF2.jpg"/>
          <p:cNvPicPr>
            <a:picLocks noChangeAspect="1" noChangeArrowheads="1"/>
          </p:cNvPicPr>
          <p:nvPr/>
        </p:nvPicPr>
        <p:blipFill>
          <a:blip r:embed="rId3" cstate="print"/>
          <a:srcRect/>
          <a:stretch>
            <a:fillRect/>
          </a:stretch>
        </p:blipFill>
        <p:spPr bwMode="auto">
          <a:xfrm>
            <a:off x="3581400" y="2513012"/>
            <a:ext cx="2088693" cy="2020888"/>
          </a:xfrm>
          <a:prstGeom prst="rect">
            <a:avLst/>
          </a:prstGeom>
          <a:noFill/>
        </p:spPr>
      </p:pic>
      <p:pic>
        <p:nvPicPr>
          <p:cNvPr id="6148" name="Picture 4" descr="I:\Snead\Presentations\Common Shoulder Injuries\ORIF\Wilsonorgan pre ORIF1.jpg"/>
          <p:cNvPicPr>
            <a:picLocks noChangeAspect="1" noChangeArrowheads="1"/>
          </p:cNvPicPr>
          <p:nvPr/>
        </p:nvPicPr>
        <p:blipFill>
          <a:blip r:embed="rId4" cstate="print"/>
          <a:srcRect/>
          <a:stretch>
            <a:fillRect/>
          </a:stretch>
        </p:blipFill>
        <p:spPr bwMode="auto">
          <a:xfrm>
            <a:off x="6629400" y="2513012"/>
            <a:ext cx="2707802" cy="2009952"/>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91515" y="1598612"/>
            <a:ext cx="8675370" cy="4252627"/>
          </a:xfrm>
        </p:spPr>
        <p:txBody>
          <a:bodyPr/>
          <a:lstStyle/>
          <a:p>
            <a:r>
              <a:rPr lang="en-US" dirty="0"/>
              <a:t>DC</a:t>
            </a:r>
          </a:p>
        </p:txBody>
      </p:sp>
      <p:pic>
        <p:nvPicPr>
          <p:cNvPr id="8194" name="Picture 2" descr="I:\Snead\Presentations\Common Shoulder Injuries\DC\Grider DC post.jpg"/>
          <p:cNvPicPr>
            <a:picLocks noChangeAspect="1" noChangeArrowheads="1"/>
          </p:cNvPicPr>
          <p:nvPr/>
        </p:nvPicPr>
        <p:blipFill>
          <a:blip r:embed="rId2" cstate="print"/>
          <a:srcRect/>
          <a:stretch>
            <a:fillRect/>
          </a:stretch>
        </p:blipFill>
        <p:spPr bwMode="auto">
          <a:xfrm>
            <a:off x="228600" y="2055812"/>
            <a:ext cx="2867373" cy="1819276"/>
          </a:xfrm>
          <a:prstGeom prst="rect">
            <a:avLst/>
          </a:prstGeom>
          <a:noFill/>
        </p:spPr>
      </p:pic>
      <p:pic>
        <p:nvPicPr>
          <p:cNvPr id="8195" name="Picture 3" descr="I:\Snead\Presentations\Common Shoulder Injuries\DC\Grider DC post 2.jpg"/>
          <p:cNvPicPr>
            <a:picLocks noChangeAspect="1" noChangeArrowheads="1"/>
          </p:cNvPicPr>
          <p:nvPr/>
        </p:nvPicPr>
        <p:blipFill>
          <a:blip r:embed="rId3" cstate="print"/>
          <a:srcRect/>
          <a:stretch>
            <a:fillRect/>
          </a:stretch>
        </p:blipFill>
        <p:spPr bwMode="auto">
          <a:xfrm>
            <a:off x="3429000" y="2055812"/>
            <a:ext cx="2514600" cy="1807085"/>
          </a:xfrm>
          <a:prstGeom prst="rect">
            <a:avLst/>
          </a:prstGeom>
          <a:noFill/>
        </p:spPr>
      </p:pic>
      <p:pic>
        <p:nvPicPr>
          <p:cNvPr id="8196" name="Picture 4" descr="I:\Snead\Presentations\Common Shoulder Injuries\DC\Grider Preop.jpg"/>
          <p:cNvPicPr>
            <a:picLocks noChangeAspect="1" noChangeArrowheads="1"/>
          </p:cNvPicPr>
          <p:nvPr/>
        </p:nvPicPr>
        <p:blipFill>
          <a:blip r:embed="rId4" cstate="print"/>
          <a:srcRect/>
          <a:stretch>
            <a:fillRect/>
          </a:stretch>
        </p:blipFill>
        <p:spPr bwMode="auto">
          <a:xfrm>
            <a:off x="6477000" y="2055812"/>
            <a:ext cx="2229462" cy="1854201"/>
          </a:xfrm>
          <a:prstGeom prst="rect">
            <a:avLst/>
          </a:prstGeom>
          <a:noFill/>
        </p:spPr>
      </p:pic>
      <p:pic>
        <p:nvPicPr>
          <p:cNvPr id="8197" name="Picture 5" descr="I:\Snead\Presentations\Common Shoulder Injuries\DC\Ryan DC pre op 3.jpg"/>
          <p:cNvPicPr>
            <a:picLocks noChangeAspect="1" noChangeArrowheads="1"/>
          </p:cNvPicPr>
          <p:nvPr/>
        </p:nvPicPr>
        <p:blipFill>
          <a:blip r:embed="rId5" cstate="print"/>
          <a:srcRect/>
          <a:stretch>
            <a:fillRect/>
          </a:stretch>
        </p:blipFill>
        <p:spPr bwMode="auto">
          <a:xfrm>
            <a:off x="381000" y="3960812"/>
            <a:ext cx="2382012" cy="1738695"/>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DC excision</a:t>
            </a:r>
          </a:p>
        </p:txBody>
      </p:sp>
      <p:pic>
        <p:nvPicPr>
          <p:cNvPr id="9218" name="Picture 2" descr="I:\Snead\Presentations\Common Shoulder Injuries\DC Fx\Ryan DC  post op 2.jpg"/>
          <p:cNvPicPr>
            <a:picLocks noChangeAspect="1" noChangeArrowheads="1"/>
          </p:cNvPicPr>
          <p:nvPr/>
        </p:nvPicPr>
        <p:blipFill>
          <a:blip r:embed="rId2" cstate="print"/>
          <a:srcRect/>
          <a:stretch>
            <a:fillRect/>
          </a:stretch>
        </p:blipFill>
        <p:spPr bwMode="auto">
          <a:xfrm>
            <a:off x="762000" y="2208212"/>
            <a:ext cx="2538413" cy="1270557"/>
          </a:xfrm>
          <a:prstGeom prst="rect">
            <a:avLst/>
          </a:prstGeom>
          <a:noFill/>
        </p:spPr>
      </p:pic>
      <p:pic>
        <p:nvPicPr>
          <p:cNvPr id="9219" name="Picture 3" descr="I:\Snead\Presentations\Common Shoulder Injuries\DC Fx\Ryan DC post op 1.jpg"/>
          <p:cNvPicPr>
            <a:picLocks noChangeAspect="1" noChangeArrowheads="1"/>
          </p:cNvPicPr>
          <p:nvPr/>
        </p:nvPicPr>
        <p:blipFill>
          <a:blip r:embed="rId3" cstate="print"/>
          <a:srcRect/>
          <a:stretch>
            <a:fillRect/>
          </a:stretch>
        </p:blipFill>
        <p:spPr bwMode="auto">
          <a:xfrm>
            <a:off x="3657600" y="2208212"/>
            <a:ext cx="2745051" cy="1311274"/>
          </a:xfrm>
          <a:prstGeom prst="rect">
            <a:avLst/>
          </a:prstGeom>
          <a:noFill/>
        </p:spPr>
      </p:pic>
      <p:pic>
        <p:nvPicPr>
          <p:cNvPr id="9220" name="Picture 4" descr="I:\Snead\Presentations\Common Shoulder Injuries\DC Fx\Ryan DC pre op1.jpg"/>
          <p:cNvPicPr>
            <a:picLocks noChangeAspect="1" noChangeArrowheads="1"/>
          </p:cNvPicPr>
          <p:nvPr/>
        </p:nvPicPr>
        <p:blipFill>
          <a:blip r:embed="rId4" cstate="print"/>
          <a:srcRect/>
          <a:stretch>
            <a:fillRect/>
          </a:stretch>
        </p:blipFill>
        <p:spPr bwMode="auto">
          <a:xfrm>
            <a:off x="6934200" y="1979612"/>
            <a:ext cx="1725612" cy="2533435"/>
          </a:xfrm>
          <a:prstGeom prst="rect">
            <a:avLst/>
          </a:prstGeom>
          <a:noFill/>
        </p:spPr>
      </p:pic>
      <p:pic>
        <p:nvPicPr>
          <p:cNvPr id="9221" name="Picture 5" descr="I:\Snead\Presentations\Common Shoulder Injuries\DC Fx\Ryan DC pre op 2.jpg"/>
          <p:cNvPicPr>
            <a:picLocks noChangeAspect="1" noChangeArrowheads="1"/>
          </p:cNvPicPr>
          <p:nvPr/>
        </p:nvPicPr>
        <p:blipFill>
          <a:blip r:embed="rId5" cstate="print"/>
          <a:srcRect/>
          <a:stretch>
            <a:fillRect/>
          </a:stretch>
        </p:blipFill>
        <p:spPr bwMode="auto">
          <a:xfrm>
            <a:off x="1371600" y="3656012"/>
            <a:ext cx="2427287" cy="2016274"/>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AC Recon</a:t>
            </a:r>
          </a:p>
        </p:txBody>
      </p:sp>
      <p:pic>
        <p:nvPicPr>
          <p:cNvPr id="11266" name="Picture 2" descr="I:\Snead\Presentations\Common Shoulder Injuries\AC Recon\Duboise AC recon postop1.jpg"/>
          <p:cNvPicPr>
            <a:picLocks noChangeAspect="1" noChangeArrowheads="1"/>
          </p:cNvPicPr>
          <p:nvPr/>
        </p:nvPicPr>
        <p:blipFill>
          <a:blip r:embed="rId2" cstate="print"/>
          <a:srcRect/>
          <a:stretch>
            <a:fillRect/>
          </a:stretch>
        </p:blipFill>
        <p:spPr bwMode="auto">
          <a:xfrm>
            <a:off x="493253" y="2284412"/>
            <a:ext cx="2707147" cy="1590676"/>
          </a:xfrm>
          <a:prstGeom prst="rect">
            <a:avLst/>
          </a:prstGeom>
          <a:noFill/>
        </p:spPr>
      </p:pic>
      <p:pic>
        <p:nvPicPr>
          <p:cNvPr id="11267" name="Picture 3" descr="I:\Snead\Presentations\Common Shoulder Injuries\AC Recon\Duboise AC recon postop2.jpg"/>
          <p:cNvPicPr>
            <a:picLocks noChangeAspect="1" noChangeArrowheads="1"/>
          </p:cNvPicPr>
          <p:nvPr/>
        </p:nvPicPr>
        <p:blipFill>
          <a:blip r:embed="rId3" cstate="print"/>
          <a:srcRect/>
          <a:stretch>
            <a:fillRect/>
          </a:stretch>
        </p:blipFill>
        <p:spPr bwMode="auto">
          <a:xfrm>
            <a:off x="3505200" y="2208212"/>
            <a:ext cx="2354262" cy="1599640"/>
          </a:xfrm>
          <a:prstGeom prst="rect">
            <a:avLst/>
          </a:prstGeom>
          <a:noFill/>
        </p:spPr>
      </p:pic>
      <p:pic>
        <p:nvPicPr>
          <p:cNvPr id="11268" name="Picture 4" descr="I:\Snead\Presentations\Common Shoulder Injuries\AC Recon\Duboise AC recon postop3.jpg"/>
          <p:cNvPicPr>
            <a:picLocks noChangeAspect="1" noChangeArrowheads="1"/>
          </p:cNvPicPr>
          <p:nvPr/>
        </p:nvPicPr>
        <p:blipFill>
          <a:blip r:embed="rId4" cstate="print"/>
          <a:srcRect/>
          <a:stretch>
            <a:fillRect/>
          </a:stretch>
        </p:blipFill>
        <p:spPr bwMode="auto">
          <a:xfrm>
            <a:off x="6324600" y="2284412"/>
            <a:ext cx="2192337" cy="1610911"/>
          </a:xfrm>
          <a:prstGeom prst="rect">
            <a:avLst/>
          </a:prstGeom>
          <a:noFill/>
        </p:spPr>
      </p:pic>
      <p:pic>
        <p:nvPicPr>
          <p:cNvPr id="11269" name="Picture 5" descr="I:\Snead\Presentations\Common Shoulder Injuries\AC Recon\Duboise AC recon pre1.jpg"/>
          <p:cNvPicPr>
            <a:picLocks noChangeAspect="1" noChangeArrowheads="1"/>
          </p:cNvPicPr>
          <p:nvPr/>
        </p:nvPicPr>
        <p:blipFill>
          <a:blip r:embed="rId5" cstate="print"/>
          <a:srcRect/>
          <a:stretch>
            <a:fillRect/>
          </a:stretch>
        </p:blipFill>
        <p:spPr bwMode="auto">
          <a:xfrm>
            <a:off x="533400" y="4037012"/>
            <a:ext cx="2133600" cy="1667729"/>
          </a:xfrm>
          <a:prstGeom prst="rect">
            <a:avLst/>
          </a:prstGeom>
          <a:noFill/>
        </p:spPr>
      </p:pic>
      <p:pic>
        <p:nvPicPr>
          <p:cNvPr id="11270" name="Picture 6" descr="I:\Snead\Presentations\Common Shoulder Injuries\AC Recon\Duboise AC recon pre2.jpg"/>
          <p:cNvPicPr>
            <a:picLocks noChangeAspect="1" noChangeArrowheads="1"/>
          </p:cNvPicPr>
          <p:nvPr/>
        </p:nvPicPr>
        <p:blipFill>
          <a:blip r:embed="rId6" cstate="print"/>
          <a:srcRect/>
          <a:stretch>
            <a:fillRect/>
          </a:stretch>
        </p:blipFill>
        <p:spPr bwMode="auto">
          <a:xfrm>
            <a:off x="3505200" y="3884612"/>
            <a:ext cx="2286000" cy="1725821"/>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9052560" cy="1117071"/>
          </a:xfrm>
        </p:spPr>
        <p:txBody>
          <a:bodyPr/>
          <a:lstStyle/>
          <a:p>
            <a:r>
              <a:rPr lang="en-US" dirty="0">
                <a:solidFill>
                  <a:srgbClr val="11506C"/>
                </a:solidFill>
              </a:rPr>
              <a:t>ANATOMY</a:t>
            </a:r>
          </a:p>
        </p:txBody>
      </p:sp>
      <p:pic>
        <p:nvPicPr>
          <p:cNvPr id="6" name="RC skeletal to muscle.wmv">
            <a:hlinkClick r:id="" action="ppaction://media"/>
          </p:cNvPr>
          <p:cNvPicPr>
            <a:picLocks noRot="1" noChangeAspect="1"/>
          </p:cNvPicPr>
          <p:nvPr>
            <a:videoFile r:link="rId1"/>
          </p:nvPr>
        </p:nvPicPr>
        <p:blipFill>
          <a:blip r:embed="rId4" cstate="print"/>
          <a:stretch>
            <a:fillRect/>
          </a:stretch>
        </p:blipFill>
        <p:spPr>
          <a:xfrm>
            <a:off x="0" y="1141413"/>
            <a:ext cx="10058400" cy="55610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6"/>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6" fill="hold" display="0">
                  <p:stCondLst>
                    <p:cond delay="indefinite"/>
                  </p:stCondLst>
                  <p:endCondLst>
                    <p:cond evt="onNext" delay="0">
                      <p:tgtEl>
                        <p:sldTgt/>
                      </p:tgtEl>
                    </p:cond>
                    <p:cond evt="onPrev" delay="0">
                      <p:tgtEl>
                        <p:sldTgt/>
                      </p:tgtEl>
                    </p:cond>
                  </p:endCondLst>
                </p:cTn>
                <p:tgtEl>
                  <p:spTgt spid="6"/>
                </p:tgtEl>
              </p:cMediaNode>
            </p:video>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Glenoid </a:t>
            </a:r>
            <a:r>
              <a:rPr lang="en-US" dirty="0" err="1"/>
              <a:t>Fx</a:t>
            </a:r>
            <a:endParaRPr lang="en-US" dirty="0"/>
          </a:p>
        </p:txBody>
      </p:sp>
      <p:pic>
        <p:nvPicPr>
          <p:cNvPr id="10242" name="Picture 2" descr="I:\Snead\Presentations\Common Shoulder Injuries\Glenoid Fx\Jones glenoid fx 1.jpg"/>
          <p:cNvPicPr>
            <a:picLocks noChangeAspect="1" noChangeArrowheads="1"/>
          </p:cNvPicPr>
          <p:nvPr/>
        </p:nvPicPr>
        <p:blipFill>
          <a:blip r:embed="rId3" cstate="print"/>
          <a:srcRect/>
          <a:stretch>
            <a:fillRect/>
          </a:stretch>
        </p:blipFill>
        <p:spPr bwMode="auto">
          <a:xfrm>
            <a:off x="381000" y="2208212"/>
            <a:ext cx="2837503" cy="2506663"/>
          </a:xfrm>
          <a:prstGeom prst="rect">
            <a:avLst/>
          </a:prstGeom>
          <a:noFill/>
        </p:spPr>
      </p:pic>
      <p:pic>
        <p:nvPicPr>
          <p:cNvPr id="10243" name="Picture 3" descr="I:\Snead\Presentations\Common Shoulder Injuries\Glenoid Fx\Jones glenoid fx 2.jpg"/>
          <p:cNvPicPr>
            <a:picLocks noChangeAspect="1" noChangeArrowheads="1"/>
          </p:cNvPicPr>
          <p:nvPr/>
        </p:nvPicPr>
        <p:blipFill>
          <a:blip r:embed="rId4" cstate="print"/>
          <a:srcRect/>
          <a:stretch>
            <a:fillRect/>
          </a:stretch>
        </p:blipFill>
        <p:spPr bwMode="auto">
          <a:xfrm>
            <a:off x="3505200" y="2208212"/>
            <a:ext cx="3487954" cy="2397126"/>
          </a:xfrm>
          <a:prstGeom prst="rect">
            <a:avLst/>
          </a:prstGeom>
          <a:noFill/>
        </p:spPr>
      </p:pic>
      <p:pic>
        <p:nvPicPr>
          <p:cNvPr id="10244" name="Picture 4" descr="I:\Snead\Presentations\Common Shoulder Injuries\Glenoid Fx\Jones glenoid fx 3.jpg"/>
          <p:cNvPicPr>
            <a:picLocks noChangeAspect="1" noChangeArrowheads="1"/>
          </p:cNvPicPr>
          <p:nvPr/>
        </p:nvPicPr>
        <p:blipFill>
          <a:blip r:embed="rId5" cstate="print"/>
          <a:srcRect/>
          <a:stretch>
            <a:fillRect/>
          </a:stretch>
        </p:blipFill>
        <p:spPr bwMode="auto">
          <a:xfrm>
            <a:off x="7239000" y="2208212"/>
            <a:ext cx="2133600" cy="2487976"/>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AC Recon</a:t>
            </a:r>
          </a:p>
        </p:txBody>
      </p:sp>
      <p:pic>
        <p:nvPicPr>
          <p:cNvPr id="7170" name="Picture 2" descr="I:\Snead\Presentations\Common Shoulder Injuries\AC Recon\Duboise AC recon postop1.jpg"/>
          <p:cNvPicPr>
            <a:picLocks noChangeAspect="1" noChangeArrowheads="1"/>
          </p:cNvPicPr>
          <p:nvPr/>
        </p:nvPicPr>
        <p:blipFill>
          <a:blip r:embed="rId2" cstate="print"/>
          <a:srcRect/>
          <a:stretch>
            <a:fillRect/>
          </a:stretch>
        </p:blipFill>
        <p:spPr bwMode="auto">
          <a:xfrm>
            <a:off x="381000" y="2208212"/>
            <a:ext cx="2520726" cy="1481138"/>
          </a:xfrm>
          <a:prstGeom prst="rect">
            <a:avLst/>
          </a:prstGeom>
          <a:noFill/>
        </p:spPr>
      </p:pic>
      <p:pic>
        <p:nvPicPr>
          <p:cNvPr id="7171" name="Picture 3" descr="I:\Snead\Presentations\Common Shoulder Injuries\AC Recon\Duboise AC recon postop2.jpg"/>
          <p:cNvPicPr>
            <a:picLocks noChangeAspect="1" noChangeArrowheads="1"/>
          </p:cNvPicPr>
          <p:nvPr/>
        </p:nvPicPr>
        <p:blipFill>
          <a:blip r:embed="rId3" cstate="print"/>
          <a:srcRect/>
          <a:stretch>
            <a:fillRect/>
          </a:stretch>
        </p:blipFill>
        <p:spPr bwMode="auto">
          <a:xfrm>
            <a:off x="3276600" y="2208213"/>
            <a:ext cx="2286000" cy="1553258"/>
          </a:xfrm>
          <a:prstGeom prst="rect">
            <a:avLst/>
          </a:prstGeom>
          <a:noFill/>
        </p:spPr>
      </p:pic>
      <p:pic>
        <p:nvPicPr>
          <p:cNvPr id="7172" name="Picture 4" descr="I:\Snead\Presentations\Common Shoulder Injuries\AC Recon\Duboise AC recon postop3.jpg"/>
          <p:cNvPicPr>
            <a:picLocks noChangeAspect="1" noChangeArrowheads="1"/>
          </p:cNvPicPr>
          <p:nvPr/>
        </p:nvPicPr>
        <p:blipFill>
          <a:blip r:embed="rId4" cstate="print"/>
          <a:srcRect/>
          <a:stretch>
            <a:fillRect/>
          </a:stretch>
        </p:blipFill>
        <p:spPr bwMode="auto">
          <a:xfrm>
            <a:off x="5943600" y="2208212"/>
            <a:ext cx="2071687" cy="1522259"/>
          </a:xfrm>
          <a:prstGeom prst="rect">
            <a:avLst/>
          </a:prstGeom>
          <a:noFill/>
        </p:spPr>
      </p:pic>
      <p:pic>
        <p:nvPicPr>
          <p:cNvPr id="7173" name="Picture 5" descr="I:\Snead\Presentations\Common Shoulder Injuries\AC Recon\Duboise AC recon pre1.jpg"/>
          <p:cNvPicPr>
            <a:picLocks noChangeAspect="1" noChangeArrowheads="1"/>
          </p:cNvPicPr>
          <p:nvPr/>
        </p:nvPicPr>
        <p:blipFill>
          <a:blip r:embed="rId5" cstate="print"/>
          <a:srcRect/>
          <a:stretch>
            <a:fillRect/>
          </a:stretch>
        </p:blipFill>
        <p:spPr bwMode="auto">
          <a:xfrm>
            <a:off x="457200" y="3960812"/>
            <a:ext cx="2412780" cy="1885951"/>
          </a:xfrm>
          <a:prstGeom prst="rect">
            <a:avLst/>
          </a:prstGeom>
          <a:noFill/>
        </p:spPr>
      </p:pic>
      <p:pic>
        <p:nvPicPr>
          <p:cNvPr id="7174" name="Picture 6" descr="I:\Snead\Presentations\Common Shoulder Injuries\AC Recon\Duboise AC recon pre2.jpg"/>
          <p:cNvPicPr>
            <a:picLocks noChangeAspect="1" noChangeArrowheads="1"/>
          </p:cNvPicPr>
          <p:nvPr/>
        </p:nvPicPr>
        <p:blipFill>
          <a:blip r:embed="rId6" cstate="print"/>
          <a:srcRect/>
          <a:stretch>
            <a:fillRect/>
          </a:stretch>
        </p:blipFill>
        <p:spPr bwMode="auto">
          <a:xfrm>
            <a:off x="3428999" y="3884612"/>
            <a:ext cx="2321471" cy="175260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Plated Clavicle </a:t>
            </a:r>
            <a:r>
              <a:rPr lang="en-US" dirty="0" err="1"/>
              <a:t>Fx</a:t>
            </a:r>
            <a:endParaRPr lang="en-US" dirty="0"/>
          </a:p>
        </p:txBody>
      </p:sp>
      <p:pic>
        <p:nvPicPr>
          <p:cNvPr id="12290" name="Picture 2" descr="I:\Snead\Presentations\Common Shoulder Injuries\Plated Clavicle Fx\Baker Post Clavicle Repair 1.jpg"/>
          <p:cNvPicPr>
            <a:picLocks noChangeAspect="1" noChangeArrowheads="1"/>
          </p:cNvPicPr>
          <p:nvPr/>
        </p:nvPicPr>
        <p:blipFill>
          <a:blip r:embed="rId2" cstate="print"/>
          <a:srcRect/>
          <a:stretch>
            <a:fillRect/>
          </a:stretch>
        </p:blipFill>
        <p:spPr bwMode="auto">
          <a:xfrm>
            <a:off x="381000" y="2284412"/>
            <a:ext cx="2187057" cy="1316038"/>
          </a:xfrm>
          <a:prstGeom prst="rect">
            <a:avLst/>
          </a:prstGeom>
          <a:noFill/>
        </p:spPr>
      </p:pic>
      <p:pic>
        <p:nvPicPr>
          <p:cNvPr id="12291" name="Picture 3" descr="I:\Snead\Presentations\Common Shoulder Injuries\Plated Clavicle Fx\Baker Post Clavicle Repair 2.jpg"/>
          <p:cNvPicPr>
            <a:picLocks noChangeAspect="1" noChangeArrowheads="1"/>
          </p:cNvPicPr>
          <p:nvPr/>
        </p:nvPicPr>
        <p:blipFill>
          <a:blip r:embed="rId3" cstate="print"/>
          <a:srcRect/>
          <a:stretch>
            <a:fillRect/>
          </a:stretch>
        </p:blipFill>
        <p:spPr bwMode="auto">
          <a:xfrm>
            <a:off x="2971800" y="2284412"/>
            <a:ext cx="2098594" cy="1373188"/>
          </a:xfrm>
          <a:prstGeom prst="rect">
            <a:avLst/>
          </a:prstGeom>
          <a:noFill/>
        </p:spPr>
      </p:pic>
      <p:pic>
        <p:nvPicPr>
          <p:cNvPr id="12292" name="Picture 4" descr="I:\Snead\Presentations\Common Shoulder Injuries\Plated Clavicle Fx\Baker Pre Clav Rep 2.jpg"/>
          <p:cNvPicPr>
            <a:picLocks noChangeAspect="1" noChangeArrowheads="1"/>
          </p:cNvPicPr>
          <p:nvPr/>
        </p:nvPicPr>
        <p:blipFill>
          <a:blip r:embed="rId4" cstate="print"/>
          <a:srcRect/>
          <a:stretch>
            <a:fillRect/>
          </a:stretch>
        </p:blipFill>
        <p:spPr bwMode="auto">
          <a:xfrm>
            <a:off x="5410200" y="2360612"/>
            <a:ext cx="1725612" cy="1292145"/>
          </a:xfrm>
          <a:prstGeom prst="rect">
            <a:avLst/>
          </a:prstGeom>
          <a:noFill/>
        </p:spPr>
      </p:pic>
      <p:pic>
        <p:nvPicPr>
          <p:cNvPr id="12293" name="Picture 5" descr="I:\Snead\Presentations\Common Shoulder Injuries\Plated Clavicle Fx\Baker Preop Clav Rep 1.jpg"/>
          <p:cNvPicPr>
            <a:picLocks noChangeAspect="1" noChangeArrowheads="1"/>
          </p:cNvPicPr>
          <p:nvPr/>
        </p:nvPicPr>
        <p:blipFill>
          <a:blip r:embed="rId5" cstate="print"/>
          <a:srcRect/>
          <a:stretch>
            <a:fillRect/>
          </a:stretch>
        </p:blipFill>
        <p:spPr bwMode="auto">
          <a:xfrm>
            <a:off x="7415213" y="2360612"/>
            <a:ext cx="2015889" cy="1469261"/>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judge-judy-1.jpg"/>
          <p:cNvPicPr>
            <a:picLocks noGrp="1" noChangeAspect="1"/>
          </p:cNvPicPr>
          <p:nvPr>
            <p:ph idx="1"/>
          </p:nvPr>
        </p:nvPicPr>
        <p:blipFill>
          <a:blip r:embed="rId3" cstate="print"/>
          <a:stretch>
            <a:fillRect/>
          </a:stretch>
        </p:blipFill>
        <p:spPr>
          <a:xfrm>
            <a:off x="2438400" y="1674812"/>
            <a:ext cx="5181600" cy="379984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solidFill>
                  <a:srgbClr val="11506C"/>
                </a:solidFill>
              </a:rPr>
              <a:t>ORIGIN AND CAUSES OF SHOULDER PROBLEMS</a:t>
            </a:r>
          </a:p>
        </p:txBody>
      </p:sp>
      <p:sp>
        <p:nvSpPr>
          <p:cNvPr id="3" name="Content Placeholder 2"/>
          <p:cNvSpPr>
            <a:spLocks noGrp="1"/>
          </p:cNvSpPr>
          <p:nvPr>
            <p:ph idx="1"/>
          </p:nvPr>
        </p:nvSpPr>
        <p:spPr/>
        <p:txBody>
          <a:bodyPr/>
          <a:lstStyle/>
          <a:p>
            <a:r>
              <a:rPr lang="en-US" sz="2800" dirty="0"/>
              <a:t>It is difficult to determine an exact cause for many problems </a:t>
            </a:r>
          </a:p>
          <a:p>
            <a:r>
              <a:rPr lang="en-US" sz="2800" dirty="0"/>
              <a:t>Shoulder is commonly injured because the ball of the upper arm is larger than the shoulder socket</a:t>
            </a:r>
          </a:p>
          <a:p>
            <a:r>
              <a:rPr lang="en-US" sz="2800" dirty="0"/>
              <a:t>Most problems are age related</a:t>
            </a:r>
          </a:p>
          <a:p>
            <a:r>
              <a:rPr lang="en-US" sz="2800" dirty="0"/>
              <a:t>Overuse can lead to more rapid deterioration</a:t>
            </a:r>
          </a:p>
          <a:p>
            <a:r>
              <a:rPr lang="en-US" sz="2800" dirty="0"/>
              <a:t>Most people complain of pain in the arm</a:t>
            </a:r>
          </a:p>
          <a:p>
            <a:pPr marL="0" indent="0">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1506C"/>
                </a:solidFill>
              </a:rPr>
              <a:t>ROTATOR CUFF TENDONITIS</a:t>
            </a:r>
          </a:p>
        </p:txBody>
      </p:sp>
      <p:sp>
        <p:nvSpPr>
          <p:cNvPr id="3" name="Content Placeholder 2"/>
          <p:cNvSpPr>
            <a:spLocks noGrp="1"/>
          </p:cNvSpPr>
          <p:nvPr>
            <p:ph sz="half" idx="1"/>
          </p:nvPr>
        </p:nvSpPr>
        <p:spPr/>
        <p:txBody>
          <a:bodyPr/>
          <a:lstStyle/>
          <a:p>
            <a:r>
              <a:rPr lang="en-US" sz="2400" dirty="0"/>
              <a:t>Commonly called bursitis or impingement syndrome</a:t>
            </a:r>
          </a:p>
          <a:p>
            <a:r>
              <a:rPr lang="en-US" sz="2400" dirty="0"/>
              <a:t>Can occur from overuse, aging or trauma</a:t>
            </a:r>
          </a:p>
          <a:p>
            <a:r>
              <a:rPr lang="en-US" sz="2400" dirty="0"/>
              <a:t>Inflammation of the rotator cuff tendon</a:t>
            </a:r>
          </a:p>
          <a:p>
            <a:r>
              <a:rPr lang="en-US" sz="2400" dirty="0"/>
              <a:t>Commonly seen in overhead activities</a:t>
            </a:r>
          </a:p>
          <a:p>
            <a:r>
              <a:rPr lang="en-US" sz="2400" dirty="0"/>
              <a:t>Pinching of the rotator cuff tendon underneath the </a:t>
            </a:r>
            <a:r>
              <a:rPr lang="en-US" sz="2400" dirty="0" err="1"/>
              <a:t>acromion</a:t>
            </a:r>
            <a:endParaRPr lang="en-US" sz="2400" dirty="0"/>
          </a:p>
        </p:txBody>
      </p:sp>
      <p:pic>
        <p:nvPicPr>
          <p:cNvPr id="5" name="Content Placeholder 4" descr="maxine.jpg"/>
          <p:cNvPicPr>
            <a:picLocks noGrp="1" noChangeAspect="1"/>
          </p:cNvPicPr>
          <p:nvPr>
            <p:ph sz="half" idx="2"/>
          </p:nvPr>
        </p:nvPicPr>
        <p:blipFill>
          <a:blip r:embed="rId3" cstate="print"/>
          <a:stretch>
            <a:fillRect/>
          </a:stretch>
        </p:blipFill>
        <p:spPr>
          <a:xfrm>
            <a:off x="5715000" y="1446212"/>
            <a:ext cx="3290888" cy="4494871"/>
          </a:xfrm>
        </p:spPr>
      </p:pic>
      <p:pic>
        <p:nvPicPr>
          <p:cNvPr id="80900" name="Picture 4" descr="http://www.cdc.gov/niosh/NORA/symp08/posters/images/008-figure1-2.jpg"/>
          <p:cNvPicPr>
            <a:picLocks noChangeAspect="1" noChangeArrowheads="1"/>
          </p:cNvPicPr>
          <p:nvPr/>
        </p:nvPicPr>
        <p:blipFill>
          <a:blip r:embed="rId4" cstate="print"/>
          <a:srcRect/>
          <a:stretch>
            <a:fillRect/>
          </a:stretch>
        </p:blipFill>
        <p:spPr bwMode="auto">
          <a:xfrm>
            <a:off x="5562600" y="1370012"/>
            <a:ext cx="3505200" cy="4668216"/>
          </a:xfrm>
          <a:prstGeom prst="rect">
            <a:avLst/>
          </a:prstGeom>
          <a:noFill/>
        </p:spPr>
      </p:pic>
      <p:pic>
        <p:nvPicPr>
          <p:cNvPr id="8" name="Picture 4" descr="N:\PCXFILE\DSS10.PCX"/>
          <p:cNvPicPr>
            <a:picLocks noChangeAspect="1" noChangeArrowheads="1"/>
          </p:cNvPicPr>
          <p:nvPr/>
        </p:nvPicPr>
        <p:blipFill>
          <a:blip r:embed="rId5" cstate="print"/>
          <a:srcRect/>
          <a:stretch>
            <a:fillRect/>
          </a:stretch>
        </p:blipFill>
        <p:spPr bwMode="auto">
          <a:xfrm>
            <a:off x="5029200" y="2741612"/>
            <a:ext cx="4750289" cy="1954165"/>
          </a:xfrm>
          <a:prstGeom prst="rect">
            <a:avLst/>
          </a:prstGeom>
          <a:noFill/>
          <a:ln w="9525">
            <a:solidFill>
              <a:srgbClr val="FF3300"/>
            </a:solidFill>
            <a:miter lim="800000"/>
            <a:headEnd/>
            <a:tailEnd/>
          </a:ln>
        </p:spPr>
      </p:pic>
      <p:pic>
        <p:nvPicPr>
          <p:cNvPr id="9" name="Picture 5" descr="N:\PCXFILE\DSS12.PCX"/>
          <p:cNvPicPr>
            <a:picLocks noChangeAspect="1" noChangeArrowheads="1"/>
          </p:cNvPicPr>
          <p:nvPr/>
        </p:nvPicPr>
        <p:blipFill>
          <a:blip r:embed="rId6" cstate="print"/>
          <a:srcRect/>
          <a:stretch>
            <a:fillRect/>
          </a:stretch>
        </p:blipFill>
        <p:spPr bwMode="auto">
          <a:xfrm>
            <a:off x="5029200" y="2513012"/>
            <a:ext cx="4779487" cy="2667007"/>
          </a:xfrm>
          <a:prstGeom prst="rect">
            <a:avLst/>
          </a:prstGeom>
          <a:noFill/>
          <a:ln w="9525">
            <a:solidFill>
              <a:srgbClr val="FF33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1000"/>
                                        <p:tgtEl>
                                          <p:spTgt spid="5"/>
                                        </p:tgtEl>
                                        <p:attrNameLst>
                                          <p:attrName>ppt_x</p:attrName>
                                        </p:attrNameLst>
                                      </p:cBhvr>
                                      <p:tavLst>
                                        <p:tav tm="0">
                                          <p:val>
                                            <p:strVal val="ppt_x"/>
                                          </p:val>
                                        </p:tav>
                                        <p:tav tm="100000">
                                          <p:val>
                                            <p:strVal val="ppt_x"/>
                                          </p:val>
                                        </p:tav>
                                      </p:tavLst>
                                    </p:anim>
                                    <p:anim calcmode="lin" valueType="num">
                                      <p:cBhvr additive="base">
                                        <p:cTn id="21" dur="1000"/>
                                        <p:tgtEl>
                                          <p:spTgt spid="5"/>
                                        </p:tgtEl>
                                        <p:attrNameLst>
                                          <p:attrName>ppt_y</p:attrName>
                                        </p:attrNameLst>
                                      </p:cBhvr>
                                      <p:tavLst>
                                        <p:tav tm="0">
                                          <p:val>
                                            <p:strVal val="ppt_y"/>
                                          </p:val>
                                        </p:tav>
                                        <p:tav tm="100000">
                                          <p:val>
                                            <p:strVal val="1+ppt_h/2"/>
                                          </p:val>
                                        </p:tav>
                                      </p:tavLst>
                                    </p:anim>
                                    <p:set>
                                      <p:cBhvr>
                                        <p:cTn id="22" dur="1" fill="hold">
                                          <p:stCondLst>
                                            <p:cond delay="9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diamond(in)">
                                      <p:cBhvr>
                                        <p:cTn id="27" dur="2000"/>
                                        <p:tgtEl>
                                          <p:spTgt spid="3">
                                            <p:txEl>
                                              <p:pRg st="2" end="2"/>
                                            </p:txEl>
                                          </p:spTgt>
                                        </p:tgtEl>
                                      </p:cBhvr>
                                    </p:animEffect>
                                  </p:childTnLst>
                                </p:cTn>
                              </p:par>
                              <p:par>
                                <p:cTn id="28" presetID="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000" fill="hold"/>
                                        <p:tgtEl>
                                          <p:spTgt spid="8"/>
                                        </p:tgtEl>
                                        <p:attrNameLst>
                                          <p:attrName>ppt_x</p:attrName>
                                        </p:attrNameLst>
                                      </p:cBhvr>
                                      <p:tavLst>
                                        <p:tav tm="0">
                                          <p:val>
                                            <p:strVal val="#ppt_x"/>
                                          </p:val>
                                        </p:tav>
                                        <p:tav tm="100000">
                                          <p:val>
                                            <p:strVal val="#ppt_x"/>
                                          </p:val>
                                        </p:tav>
                                      </p:tavLst>
                                    </p:anim>
                                    <p:anim calcmode="lin" valueType="num">
                                      <p:cBhvr additive="base">
                                        <p:cTn id="31"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1000"/>
                                        <p:tgtEl>
                                          <p:spTgt spid="8"/>
                                        </p:tgtEl>
                                        <p:attrNameLst>
                                          <p:attrName>ppt_x</p:attrName>
                                        </p:attrNameLst>
                                      </p:cBhvr>
                                      <p:tavLst>
                                        <p:tav tm="0">
                                          <p:val>
                                            <p:strVal val="ppt_x"/>
                                          </p:val>
                                        </p:tav>
                                        <p:tav tm="100000">
                                          <p:val>
                                            <p:strVal val="ppt_x"/>
                                          </p:val>
                                        </p:tav>
                                      </p:tavLst>
                                    </p:anim>
                                    <p:anim calcmode="lin" valueType="num">
                                      <p:cBhvr additive="base">
                                        <p:cTn id="36" dur="1000"/>
                                        <p:tgtEl>
                                          <p:spTgt spid="8"/>
                                        </p:tgtEl>
                                        <p:attrNameLst>
                                          <p:attrName>ppt_y</p:attrName>
                                        </p:attrNameLst>
                                      </p:cBhvr>
                                      <p:tavLst>
                                        <p:tav tm="0">
                                          <p:val>
                                            <p:strVal val="ppt_y"/>
                                          </p:val>
                                        </p:tav>
                                        <p:tav tm="100000">
                                          <p:val>
                                            <p:strVal val="1+ppt_h/2"/>
                                          </p:val>
                                        </p:tav>
                                      </p:tavLst>
                                    </p:anim>
                                    <p:set>
                                      <p:cBhvr>
                                        <p:cTn id="37" dur="1" fill="hold">
                                          <p:stCondLst>
                                            <p:cond delay="9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diamond(in)">
                                      <p:cBhvr>
                                        <p:cTn id="42" dur="2000"/>
                                        <p:tgtEl>
                                          <p:spTgt spid="3">
                                            <p:txEl>
                                              <p:pRg st="3" end="3"/>
                                            </p:txEl>
                                          </p:spTgt>
                                        </p:tgtEl>
                                      </p:cBhvr>
                                    </p:animEffect>
                                  </p:childTnLst>
                                </p:cTn>
                              </p:par>
                              <p:par>
                                <p:cTn id="43" presetID="2" presetClass="entr" presetSubtype="4" fill="hold" nodeType="withEffect">
                                  <p:stCondLst>
                                    <p:cond delay="0"/>
                                  </p:stCondLst>
                                  <p:childTnLst>
                                    <p:set>
                                      <p:cBhvr>
                                        <p:cTn id="44" dur="1" fill="hold">
                                          <p:stCondLst>
                                            <p:cond delay="0"/>
                                          </p:stCondLst>
                                        </p:cTn>
                                        <p:tgtEl>
                                          <p:spTgt spid="80900"/>
                                        </p:tgtEl>
                                        <p:attrNameLst>
                                          <p:attrName>style.visibility</p:attrName>
                                        </p:attrNameLst>
                                      </p:cBhvr>
                                      <p:to>
                                        <p:strVal val="visible"/>
                                      </p:to>
                                    </p:set>
                                    <p:anim calcmode="lin" valueType="num">
                                      <p:cBhvr additive="base">
                                        <p:cTn id="45" dur="1000" fill="hold"/>
                                        <p:tgtEl>
                                          <p:spTgt spid="80900"/>
                                        </p:tgtEl>
                                        <p:attrNameLst>
                                          <p:attrName>ppt_x</p:attrName>
                                        </p:attrNameLst>
                                      </p:cBhvr>
                                      <p:tavLst>
                                        <p:tav tm="0">
                                          <p:val>
                                            <p:strVal val="#ppt_x"/>
                                          </p:val>
                                        </p:tav>
                                        <p:tav tm="100000">
                                          <p:val>
                                            <p:strVal val="#ppt_x"/>
                                          </p:val>
                                        </p:tav>
                                      </p:tavLst>
                                    </p:anim>
                                    <p:anim calcmode="lin" valueType="num">
                                      <p:cBhvr additive="base">
                                        <p:cTn id="46" dur="1000" fill="hold"/>
                                        <p:tgtEl>
                                          <p:spTgt spid="8090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nodeType="clickEffect">
                                  <p:stCondLst>
                                    <p:cond delay="0"/>
                                  </p:stCondLst>
                                  <p:childTnLst>
                                    <p:anim calcmode="lin" valueType="num">
                                      <p:cBhvr additive="base">
                                        <p:cTn id="50" dur="1000"/>
                                        <p:tgtEl>
                                          <p:spTgt spid="80900"/>
                                        </p:tgtEl>
                                        <p:attrNameLst>
                                          <p:attrName>ppt_x</p:attrName>
                                        </p:attrNameLst>
                                      </p:cBhvr>
                                      <p:tavLst>
                                        <p:tav tm="0">
                                          <p:val>
                                            <p:strVal val="ppt_x"/>
                                          </p:val>
                                        </p:tav>
                                        <p:tav tm="100000">
                                          <p:val>
                                            <p:strVal val="ppt_x"/>
                                          </p:val>
                                        </p:tav>
                                      </p:tavLst>
                                    </p:anim>
                                    <p:anim calcmode="lin" valueType="num">
                                      <p:cBhvr additive="base">
                                        <p:cTn id="51" dur="1000"/>
                                        <p:tgtEl>
                                          <p:spTgt spid="80900"/>
                                        </p:tgtEl>
                                        <p:attrNameLst>
                                          <p:attrName>ppt_y</p:attrName>
                                        </p:attrNameLst>
                                      </p:cBhvr>
                                      <p:tavLst>
                                        <p:tav tm="0">
                                          <p:val>
                                            <p:strVal val="ppt_y"/>
                                          </p:val>
                                        </p:tav>
                                        <p:tav tm="100000">
                                          <p:val>
                                            <p:strVal val="1+ppt_h/2"/>
                                          </p:val>
                                        </p:tav>
                                      </p:tavLst>
                                    </p:anim>
                                    <p:set>
                                      <p:cBhvr>
                                        <p:cTn id="52" dur="1" fill="hold">
                                          <p:stCondLst>
                                            <p:cond delay="999"/>
                                          </p:stCondLst>
                                        </p:cTn>
                                        <p:tgtEl>
                                          <p:spTgt spid="8090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Effect transition="in" filter="diamond(in)">
                                      <p:cBhvr>
                                        <p:cTn id="57" dur="2000"/>
                                        <p:tgtEl>
                                          <p:spTgt spid="3">
                                            <p:txEl>
                                              <p:pRg st="4" end="4"/>
                                            </p:txEl>
                                          </p:spTgt>
                                        </p:tgtEl>
                                      </p:cBhvr>
                                    </p:animEffect>
                                  </p:childTnLst>
                                </p:cTn>
                              </p:par>
                              <p:par>
                                <p:cTn id="58" presetID="2" presetClass="entr" presetSubtype="4"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additive="base">
                                        <p:cTn id="60" dur="1000" fill="hold"/>
                                        <p:tgtEl>
                                          <p:spTgt spid="9"/>
                                        </p:tgtEl>
                                        <p:attrNameLst>
                                          <p:attrName>ppt_x</p:attrName>
                                        </p:attrNameLst>
                                      </p:cBhvr>
                                      <p:tavLst>
                                        <p:tav tm="0">
                                          <p:val>
                                            <p:strVal val="#ppt_x"/>
                                          </p:val>
                                        </p:tav>
                                        <p:tav tm="100000">
                                          <p:val>
                                            <p:strVal val="#ppt_x"/>
                                          </p:val>
                                        </p:tav>
                                      </p:tavLst>
                                    </p:anim>
                                    <p:anim calcmode="lin" valueType="num">
                                      <p:cBhvr additive="base">
                                        <p:cTn id="61"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1000"/>
                                        <p:tgtEl>
                                          <p:spTgt spid="9"/>
                                        </p:tgtEl>
                                        <p:attrNameLst>
                                          <p:attrName>ppt_x</p:attrName>
                                        </p:attrNameLst>
                                      </p:cBhvr>
                                      <p:tavLst>
                                        <p:tav tm="0">
                                          <p:val>
                                            <p:strVal val="ppt_x"/>
                                          </p:val>
                                        </p:tav>
                                        <p:tav tm="100000">
                                          <p:val>
                                            <p:strVal val="ppt_x"/>
                                          </p:val>
                                        </p:tav>
                                      </p:tavLst>
                                    </p:anim>
                                    <p:anim calcmode="lin" valueType="num">
                                      <p:cBhvr additive="base">
                                        <p:cTn id="66" dur="1000"/>
                                        <p:tgtEl>
                                          <p:spTgt spid="9"/>
                                        </p:tgtEl>
                                        <p:attrNameLst>
                                          <p:attrName>ppt_y</p:attrName>
                                        </p:attrNameLst>
                                      </p:cBhvr>
                                      <p:tavLst>
                                        <p:tav tm="0">
                                          <p:val>
                                            <p:strVal val="ppt_y"/>
                                          </p:val>
                                        </p:tav>
                                        <p:tav tm="100000">
                                          <p:val>
                                            <p:strVal val="1+ppt_h/2"/>
                                          </p:val>
                                        </p:tav>
                                      </p:tavLst>
                                    </p:anim>
                                    <p:set>
                                      <p:cBhvr>
                                        <p:cTn id="67"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Tennis Play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nnis Play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5B80BF4-B7DD-884C-9668-A0C719CE77BD}" vid="{7B46E103-30D8-5F47-A60A-D6219C90F283}"/>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2889</TotalTime>
  <Words>1235</Words>
  <Application>Microsoft Office PowerPoint</Application>
  <PresentationFormat>Custom</PresentationFormat>
  <Paragraphs>304</Paragraphs>
  <Slides>62</Slides>
  <Notes>48</Notes>
  <HiddenSlides>12</HiddenSlides>
  <MMClips>6</MMClips>
  <ScaleCrop>false</ScaleCrop>
  <HeadingPairs>
    <vt:vector size="4" baseType="variant">
      <vt:variant>
        <vt:lpstr>Theme</vt:lpstr>
      </vt:variant>
      <vt:variant>
        <vt:i4>3</vt:i4>
      </vt:variant>
      <vt:variant>
        <vt:lpstr>Slide Titles</vt:lpstr>
      </vt:variant>
      <vt:variant>
        <vt:i4>62</vt:i4>
      </vt:variant>
    </vt:vector>
  </HeadingPairs>
  <TitlesOfParts>
    <vt:vector size="65" baseType="lpstr">
      <vt:lpstr>1_Tennis Player</vt:lpstr>
      <vt:lpstr>Tennis Player</vt:lpstr>
      <vt:lpstr>Office Theme</vt:lpstr>
      <vt:lpstr>Common shoulder injuries and their treatment</vt:lpstr>
      <vt:lpstr>How Fast Are You With These Words?</vt:lpstr>
      <vt:lpstr>PowerPoint Presentation</vt:lpstr>
      <vt:lpstr>AGENDA</vt:lpstr>
      <vt:lpstr>PowerPoint Presentation</vt:lpstr>
      <vt:lpstr>ANATOMY</vt:lpstr>
      <vt:lpstr>PowerPoint Presentation</vt:lpstr>
      <vt:lpstr>ORIGIN AND CAUSES OF SHOULDER PROBLEMS</vt:lpstr>
      <vt:lpstr>ROTATOR CUFF TENDONITIS</vt:lpstr>
      <vt:lpstr>SIGNS AND SYMPTOMS</vt:lpstr>
      <vt:lpstr>DIAGNOSIS</vt:lpstr>
      <vt:lpstr>TREATMENT</vt:lpstr>
      <vt:lpstr>ROTATOR CUFF TEARS</vt:lpstr>
      <vt:lpstr>SIGNS AND SYMPTOMS</vt:lpstr>
      <vt:lpstr>DIAGNOSIS</vt:lpstr>
      <vt:lpstr>TREATMENT</vt:lpstr>
      <vt:lpstr>PowerPoint Presentation</vt:lpstr>
      <vt:lpstr>PowerPoint Presentation</vt:lpstr>
      <vt:lpstr>FROZEN SHOULDER</vt:lpstr>
      <vt:lpstr>SIGNS AND SYMPTOMS</vt:lpstr>
      <vt:lpstr>DIAGNOSIS</vt:lpstr>
      <vt:lpstr>TREATMENT</vt:lpstr>
      <vt:lpstr>FRACTURE OF PROXIMAL HUMERUS</vt:lpstr>
      <vt:lpstr>SIGNS AND SYMPTOMS</vt:lpstr>
      <vt:lpstr>DIAGNOSIS</vt:lpstr>
      <vt:lpstr>TREATMENT</vt:lpstr>
      <vt:lpstr>SHOULDER DISLOCATIONS</vt:lpstr>
      <vt:lpstr>DIAGNOSIS</vt:lpstr>
      <vt:lpstr>SIGNS AND SYMPTOMS</vt:lpstr>
      <vt:lpstr>TREATMENT</vt:lpstr>
      <vt:lpstr>GLENOHUMERAL INSTABILITY</vt:lpstr>
      <vt:lpstr>GLENOHUMERAL INSTABILITY</vt:lpstr>
      <vt:lpstr>SIGNS AND SYMPTOMS</vt:lpstr>
      <vt:lpstr>TREATMENT</vt:lpstr>
      <vt:lpstr>Left Shoulder Arthroscopy</vt:lpstr>
      <vt:lpstr>CLAVICLE FRACTURE</vt:lpstr>
      <vt:lpstr>SIGNS AND SYMTOMS</vt:lpstr>
      <vt:lpstr>DIAGNOSIS</vt:lpstr>
      <vt:lpstr>TREATMENT</vt:lpstr>
      <vt:lpstr>ARTHRITIS OF THE SHOULDER</vt:lpstr>
      <vt:lpstr>SIGNS AND SYMTOMS</vt:lpstr>
      <vt:lpstr>DIAGNOSIS</vt:lpstr>
      <vt:lpstr>TREATMENT</vt:lpstr>
      <vt:lpstr>AC INJURIES</vt:lpstr>
      <vt:lpstr>SIGNS AND SYMPTOMS</vt:lpstr>
      <vt:lpstr>DIAGNOSIS</vt:lpstr>
      <vt:lpstr>TREATMENT</vt:lpstr>
      <vt:lpstr>PowerPoint Presentation</vt:lpstr>
      <vt:lpstr>PowerPoint Presentation</vt:lpstr>
      <vt:lpstr>THE 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PAST PRESENT AND FUTURE OF SPORTS MEDICINE</dc:title>
  <dc:creator>Dale S. Snead</dc:creator>
  <cp:lastModifiedBy>Dale Snead</cp:lastModifiedBy>
  <cp:revision>290</cp:revision>
  <cp:lastPrinted>1999-03-23T15:45:08Z</cp:lastPrinted>
  <dcterms:created xsi:type="dcterms:W3CDTF">1999-03-15T23:00:25Z</dcterms:created>
  <dcterms:modified xsi:type="dcterms:W3CDTF">2023-06-15T15:14:24Z</dcterms:modified>
</cp:coreProperties>
</file>