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96" r:id="rId5"/>
    <p:sldId id="2609" r:id="rId6"/>
    <p:sldId id="2607" r:id="rId7"/>
    <p:sldId id="2610" r:id="rId8"/>
    <p:sldId id="2603" r:id="rId9"/>
    <p:sldId id="2605" r:id="rId10"/>
    <p:sldId id="2606" r:id="rId11"/>
    <p:sldId id="2611" r:id="rId12"/>
    <p:sldId id="2599" r:id="rId13"/>
    <p:sldId id="2600" r:id="rId14"/>
    <p:sldId id="2612" r:id="rId15"/>
    <p:sldId id="2613" r:id="rId16"/>
    <p:sldId id="2601" r:id="rId17"/>
    <p:sldId id="2602" r:id="rId18"/>
    <p:sldId id="2598" r:id="rId19"/>
    <p:sldId id="2597" r:id="rId20"/>
    <p:sldId id="2560" r:id="rId21"/>
    <p:sldId id="2565" r:id="rId22"/>
    <p:sldId id="2571" r:id="rId23"/>
    <p:sldId id="2575" r:id="rId24"/>
    <p:sldId id="26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AB0"/>
    <a:srgbClr val="3B7579"/>
    <a:srgbClr val="AAD3D6"/>
    <a:srgbClr val="418287"/>
    <a:srgbClr val="DFE3E9"/>
    <a:srgbClr val="1F1F26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62" autoAdjust="0"/>
    <p:restoredTop sz="95238" autoAdjust="0"/>
  </p:normalViewPr>
  <p:slideViewPr>
    <p:cSldViewPr snapToGrid="0" snapToObjects="1" showGuides="1">
      <p:cViewPr varScale="1">
        <p:scale>
          <a:sx n="61" d="100"/>
          <a:sy n="61" d="100"/>
        </p:scale>
        <p:origin x="102" y="2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5ADC-7C03-489A-B836-329C07B36E90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4684-574B-49B3-A439-BB00EBFB3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67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</p:spTree>
    <p:extLst>
      <p:ext uri="{BB962C8B-B14F-4D97-AF65-F5344CB8AC3E}">
        <p14:creationId xmlns:p14="http://schemas.microsoft.com/office/powerpoint/2010/main" val="298030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  <p:sldLayoutId id="2147483757" r:id="rId65"/>
    <p:sldLayoutId id="2147483758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400" y="2461061"/>
            <a:ext cx="7252505" cy="891250"/>
          </a:xfrm>
        </p:spPr>
        <p:txBody>
          <a:bodyPr/>
          <a:lstStyle/>
          <a:p>
            <a:r>
              <a:rPr lang="en-US" dirty="0"/>
              <a:t>Interventional Pain Management Procedures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5400" y="4195470"/>
            <a:ext cx="7252504" cy="1590475"/>
          </a:xfrm>
        </p:spPr>
        <p:txBody>
          <a:bodyPr>
            <a:normAutofit/>
          </a:bodyPr>
          <a:lstStyle/>
          <a:p>
            <a:r>
              <a:rPr lang="en-US" dirty="0"/>
              <a:t>Sydney Harman MD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99" y="4725732"/>
            <a:ext cx="140220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31" r="27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TFESI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98690" y="4031658"/>
            <a:ext cx="4120443" cy="1770052"/>
          </a:xfrm>
        </p:spPr>
        <p:txBody>
          <a:bodyPr>
            <a:normAutofit/>
          </a:bodyPr>
          <a:lstStyle/>
          <a:p>
            <a:r>
              <a:rPr lang="en-US" dirty="0"/>
              <a:t>-Does not require intact </a:t>
            </a:r>
            <a:r>
              <a:rPr lang="en-US" dirty="0" err="1"/>
              <a:t>ligamenum</a:t>
            </a:r>
            <a:r>
              <a:rPr lang="en-US" dirty="0"/>
              <a:t> </a:t>
            </a:r>
            <a:r>
              <a:rPr lang="en-US" dirty="0" err="1"/>
              <a:t>flavum</a:t>
            </a:r>
            <a:r>
              <a:rPr lang="en-US" dirty="0"/>
              <a:t> for LOR technique </a:t>
            </a:r>
          </a:p>
          <a:p>
            <a:r>
              <a:rPr lang="en-US" dirty="0"/>
              <a:t>-Diagnostic specificity / SNRB</a:t>
            </a:r>
          </a:p>
        </p:txBody>
      </p:sp>
    </p:spTree>
    <p:extLst>
      <p:ext uri="{BB962C8B-B14F-4D97-AF65-F5344CB8AC3E}">
        <p14:creationId xmlns:p14="http://schemas.microsoft.com/office/powerpoint/2010/main" val="825407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9724"/>
            <a:ext cx="11846964" cy="1834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854" y="472965"/>
            <a:ext cx="115771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A word on cervical TFESI…</a:t>
            </a:r>
          </a:p>
          <a:p>
            <a:endParaRPr lang="en-US" dirty="0">
              <a:latin typeface="+mj-lt"/>
            </a:endParaRPr>
          </a:p>
          <a:p>
            <a:r>
              <a:rPr lang="en-US" dirty="0"/>
              <a:t>-Higher risk of vertebral artery related complications</a:t>
            </a:r>
          </a:p>
          <a:p>
            <a:r>
              <a:rPr lang="en-US" dirty="0"/>
              <a:t>-I do not perform them other than as cervical selective nerve root blocks for diagnostic confirmation and surgical planning </a:t>
            </a:r>
          </a:p>
          <a:p>
            <a:r>
              <a:rPr lang="en-US" dirty="0"/>
              <a:t>-I use modified approach as developed by Dr. David Levi et al and taught by SIS</a:t>
            </a:r>
          </a:p>
        </p:txBody>
      </p:sp>
    </p:spTree>
    <p:extLst>
      <p:ext uri="{BB962C8B-B14F-4D97-AF65-F5344CB8AC3E}">
        <p14:creationId xmlns:p14="http://schemas.microsoft.com/office/powerpoint/2010/main" val="3275891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589" r="1589"/>
          <a:stretch>
            <a:fillRect/>
          </a:stretch>
        </p:blipFill>
        <p:spPr>
          <a:xfrm>
            <a:off x="0" y="0"/>
            <a:ext cx="7677807" cy="2146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836" y="2260885"/>
            <a:ext cx="9385164" cy="45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Interlaminar</a:t>
            </a:r>
            <a:r>
              <a:rPr lang="en-US" dirty="0"/>
              <a:t> ESI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98690" y="4031658"/>
            <a:ext cx="4120443" cy="1770052"/>
          </a:xfrm>
        </p:spPr>
        <p:txBody>
          <a:bodyPr>
            <a:normAutofit/>
          </a:bodyPr>
          <a:lstStyle/>
          <a:p>
            <a:r>
              <a:rPr lang="en-US" dirty="0"/>
              <a:t>-More diffuse spread of medication (multiple levels)</a:t>
            </a:r>
          </a:p>
          <a:p>
            <a:r>
              <a:rPr lang="en-US" dirty="0"/>
              <a:t>-Ability to inject greater volume</a:t>
            </a:r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962" r="5962"/>
          <a:stretch>
            <a:fillRect/>
          </a:stretch>
        </p:blipFill>
        <p:spPr>
          <a:xfrm>
            <a:off x="5295900" y="0"/>
            <a:ext cx="6896100" cy="68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67" y="814817"/>
            <a:ext cx="5382187" cy="1342045"/>
          </a:xfrm>
        </p:spPr>
        <p:txBody>
          <a:bodyPr/>
          <a:lstStyle/>
          <a:p>
            <a:r>
              <a:rPr lang="en-US" dirty="0"/>
              <a:t>Medial branch </a:t>
            </a:r>
            <a:r>
              <a:rPr lang="en-US" dirty="0" err="1"/>
              <a:t>neurotomy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6461" y="2635242"/>
            <a:ext cx="5249001" cy="3483263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Three step process</a:t>
            </a:r>
          </a:p>
          <a:p>
            <a:r>
              <a:rPr lang="en-US" sz="1800" dirty="0"/>
              <a:t>	-MBB x2</a:t>
            </a:r>
          </a:p>
          <a:p>
            <a:r>
              <a:rPr lang="en-US" sz="1800" dirty="0"/>
              <a:t>	-RFA</a:t>
            </a:r>
          </a:p>
          <a:p>
            <a:endParaRPr lang="en-US" sz="1800" dirty="0"/>
          </a:p>
          <a:p>
            <a:r>
              <a:rPr lang="en-US" sz="1800" dirty="0"/>
              <a:t>6 month average duration of action = springboard for building confidence and advancing activity (breaking fear/avoidance cycle)</a:t>
            </a:r>
          </a:p>
          <a:p>
            <a:endParaRPr lang="en-US" sz="1800" dirty="0"/>
          </a:p>
          <a:p>
            <a:r>
              <a:rPr lang="en-US" sz="1800" dirty="0"/>
              <a:t>Recent literature suggests it does not cause advancement of spondylolisthesis, however I educate on this possibility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38200" y="2156862"/>
            <a:ext cx="4767262" cy="321901"/>
          </a:xfrm>
        </p:spPr>
        <p:txBody>
          <a:bodyPr>
            <a:normAutofit fontScale="92500"/>
          </a:bodyPr>
          <a:lstStyle/>
          <a:p>
            <a:r>
              <a:rPr lang="en-US" dirty="0"/>
              <a:t>Cervical, thoracic, lumbar </a:t>
            </a:r>
            <a:r>
              <a:rPr lang="en-US" dirty="0" err="1"/>
              <a:t>facetogenic</a:t>
            </a:r>
            <a:r>
              <a:rPr lang="en-US" dirty="0"/>
              <a:t> pain</a:t>
            </a:r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sz="quarter" idx="13"/>
          </p:nvPr>
        </p:nvPicPr>
        <p:blipFill>
          <a:blip r:embed="rId2"/>
          <a:stretch>
            <a:fillRect/>
          </a:stretch>
        </p:blipFill>
        <p:spPr>
          <a:xfrm>
            <a:off x="5937250" y="1234194"/>
            <a:ext cx="5621338" cy="44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58 year old female, right sided low back pain with lumbar extension, prolonged walking or standing on hard surface, no radicular component</a:t>
            </a:r>
          </a:p>
          <a:p>
            <a:endParaRPr lang="en-US" sz="1800" dirty="0"/>
          </a:p>
          <a:p>
            <a:r>
              <a:rPr lang="en-US" sz="1800" dirty="0"/>
              <a:t>Persistent despite formal PT, chiropractic care,  anti-inflammatories, lifestyle modification </a:t>
            </a:r>
          </a:p>
          <a:p>
            <a:endParaRPr lang="en-US" sz="1800" dirty="0"/>
          </a:p>
          <a:p>
            <a:r>
              <a:rPr lang="en-US" sz="1800" dirty="0"/>
              <a:t>Lumbar medial branch blocks </a:t>
            </a:r>
            <a:r>
              <a:rPr lang="en-US" sz="1800" dirty="0">
                <a:sym typeface="Wingdings" panose="05000000000000000000" pitchFamily="2" charset="2"/>
              </a:rPr>
              <a:t> RFA</a:t>
            </a:r>
            <a:endParaRPr lang="en-US" sz="1800" dirty="0"/>
          </a:p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679" r="86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095" y="1754571"/>
            <a:ext cx="5627140" cy="97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20" y="3548444"/>
            <a:ext cx="4808811" cy="29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3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118" y="741416"/>
            <a:ext cx="4995725" cy="444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90" y="741416"/>
            <a:ext cx="4935192" cy="44454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74" y="5707117"/>
            <a:ext cx="3869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 second cycle at 80 degrees Celsius after injection of 0.5ml of 2% lidocaine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8028" y="5580993"/>
            <a:ext cx="5155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Patient returned 6 weeks post, 95% relief of LBP, walked 20k steps a day on vacation</a:t>
            </a:r>
          </a:p>
        </p:txBody>
      </p:sp>
    </p:spTree>
    <p:extLst>
      <p:ext uri="{BB962C8B-B14F-4D97-AF65-F5344CB8AC3E}">
        <p14:creationId xmlns:p14="http://schemas.microsoft.com/office/powerpoint/2010/main" val="291998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0240E2-270B-47F4-97C1-065A42CC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623" y="318318"/>
            <a:ext cx="3686159" cy="1466055"/>
          </a:xfrm>
        </p:spPr>
        <p:txBody>
          <a:bodyPr/>
          <a:lstStyle/>
          <a:p>
            <a:r>
              <a:rPr lang="en-US" dirty="0"/>
              <a:t>Peripheral neuropathies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4252606" y="2253667"/>
            <a:ext cx="3686159" cy="3044825"/>
          </a:xfrm>
        </p:spPr>
        <p:txBody>
          <a:bodyPr/>
          <a:lstStyle/>
          <a:p>
            <a:r>
              <a:rPr lang="en-US" dirty="0"/>
              <a:t>Lateral femoral cutaneous</a:t>
            </a:r>
          </a:p>
          <a:p>
            <a:r>
              <a:rPr lang="en-US" dirty="0"/>
              <a:t>Saphenous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252920" y="1719657"/>
            <a:ext cx="3686025" cy="382749"/>
          </a:xfrm>
        </p:spPr>
        <p:txBody>
          <a:bodyPr/>
          <a:lstStyle/>
          <a:p>
            <a:r>
              <a:rPr lang="en-US" dirty="0"/>
              <a:t>Most common targets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4" r="23444"/>
          <a:stretch>
            <a:fillRect/>
          </a:stretch>
        </p:blipFill>
        <p:spPr/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3064051"/>
            <a:ext cx="8483600" cy="38111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6136" r="12165" b="48106"/>
          <a:stretch/>
        </p:blipFill>
        <p:spPr>
          <a:xfrm>
            <a:off x="8460005" y="26383"/>
            <a:ext cx="3731996" cy="30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41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48" y="3292029"/>
            <a:ext cx="3439894" cy="3444305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919" r="5919"/>
          <a:stretch>
            <a:fillRect/>
          </a:stretch>
        </p:blipFill>
        <p:spPr>
          <a:xfrm>
            <a:off x="157448" y="76201"/>
            <a:ext cx="3778750" cy="3438524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91" r="291"/>
          <a:stretch>
            <a:fillRect/>
          </a:stretch>
        </p:blipFill>
        <p:spPr>
          <a:xfrm>
            <a:off x="3593600" y="76201"/>
            <a:ext cx="3778750" cy="3438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275" y="1549955"/>
            <a:ext cx="4657725" cy="3929539"/>
          </a:xfrm>
        </p:spPr>
        <p:txBody>
          <a:bodyPr>
            <a:normAutofit fontScale="90000"/>
          </a:bodyPr>
          <a:lstStyle/>
          <a:p>
            <a:r>
              <a:rPr lang="en-US" dirty="0"/>
              <a:t>Sympathetic blocks</a:t>
            </a:r>
            <a:br>
              <a:rPr lang="en-US" dirty="0"/>
            </a:br>
            <a:br>
              <a:rPr lang="en-US" dirty="0"/>
            </a:br>
            <a:r>
              <a:rPr lang="en-US" sz="3100" dirty="0"/>
              <a:t>Sympathetically maintained pain = abnormal connections between sympathetic and sensory nervous systems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-Stellate ganglion </a:t>
            </a:r>
            <a:br>
              <a:rPr lang="en-US" sz="2800" dirty="0"/>
            </a:br>
            <a:r>
              <a:rPr lang="en-US" sz="2800" dirty="0"/>
              <a:t>	-</a:t>
            </a:r>
            <a:r>
              <a:rPr lang="en-US" sz="2800" dirty="0" err="1"/>
              <a:t>Covid</a:t>
            </a:r>
            <a:r>
              <a:rPr lang="en-US" sz="2800" dirty="0"/>
              <a:t> anosmia?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-Lumbar sympathetic </a:t>
            </a:r>
            <a:br>
              <a:rPr lang="en-US" dirty="0"/>
            </a:br>
            <a:r>
              <a:rPr lang="en-US" dirty="0"/>
              <a:t>	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342" y="3270863"/>
            <a:ext cx="3786830" cy="34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Spinal Cord Stimulation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1AEF3ED8-A75C-4318-877C-139C98C00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(Trials only)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C2EAA8-D3C6-403B-B439-F95C60D0B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-Failed back surgery syndrome</a:t>
            </a:r>
          </a:p>
          <a:p>
            <a:r>
              <a:rPr lang="en-US" dirty="0"/>
              <a:t>-Peripheral </a:t>
            </a:r>
            <a:r>
              <a:rPr lang="en-US" dirty="0" err="1"/>
              <a:t>mononeuropathy</a:t>
            </a:r>
            <a:endParaRPr lang="en-US" dirty="0"/>
          </a:p>
          <a:p>
            <a:r>
              <a:rPr lang="en-US" dirty="0"/>
              <a:t>-CRPS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460" y="700986"/>
            <a:ext cx="5551291" cy="55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0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76550" y="584752"/>
            <a:ext cx="3686159" cy="1466055"/>
          </a:xfrm>
        </p:spPr>
        <p:txBody>
          <a:bodyPr>
            <a:normAutofit fontScale="90000"/>
          </a:bodyPr>
          <a:lstStyle/>
          <a:p>
            <a:r>
              <a:rPr lang="en-US" dirty="0"/>
              <a:t>Interventional Pain Management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684" y="2215947"/>
            <a:ext cx="3686025" cy="382749"/>
          </a:xfrm>
        </p:spPr>
        <p:txBody>
          <a:bodyPr>
            <a:normAutofit/>
          </a:bodyPr>
          <a:lstStyle/>
          <a:p>
            <a:r>
              <a:rPr lang="en-US" sz="1800" dirty="0"/>
              <a:t>What does that mean??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252921" y="2619805"/>
            <a:ext cx="3686159" cy="3044825"/>
          </a:xfrm>
        </p:spPr>
        <p:txBody>
          <a:bodyPr>
            <a:normAutofit/>
          </a:bodyPr>
          <a:lstStyle/>
          <a:p>
            <a:r>
              <a:rPr lang="en-US" sz="1600" dirty="0"/>
              <a:t>Clinic to assess new and return patients, ages 14+  </a:t>
            </a:r>
          </a:p>
          <a:p>
            <a:r>
              <a:rPr lang="en-US" sz="1600" dirty="0"/>
              <a:t>Procedures 2 days/week in ASC</a:t>
            </a:r>
          </a:p>
          <a:p>
            <a:r>
              <a:rPr lang="en-US" sz="1600" dirty="0"/>
              <a:t>No chronic opioid prescribing 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r="13926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r="1392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8" b="42536"/>
          <a:stretch/>
        </p:blipFill>
        <p:spPr>
          <a:xfrm>
            <a:off x="4550641" y="4599006"/>
            <a:ext cx="2937979" cy="201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09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3F9A722-C416-4CA0-9E81-3AB4396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Fluoro</a:t>
            </a:r>
            <a:r>
              <a:rPr lang="en-US" dirty="0"/>
              <a:t> Procedures…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905B54-BC78-4D3A-98A7-8BF350FAE6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Intra-articular hip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20F164F-C51A-49BD-BCBB-07C7BED267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Sacroiliac joint injection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04A973-1FC1-4BD3-A8B8-0C46262D77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88925" y="5146553"/>
            <a:ext cx="2517605" cy="382749"/>
          </a:xfrm>
        </p:spPr>
        <p:txBody>
          <a:bodyPr/>
          <a:lstStyle/>
          <a:p>
            <a:r>
              <a:rPr lang="en-US" dirty="0"/>
              <a:t>Piriformis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Sacroiliac RFA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525" b="55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643" b="964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5836" b="583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7025" b="702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5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F11A6B65-5A20-4F4D-ACBB-ED50132D4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22" y="1948640"/>
            <a:ext cx="6798250" cy="1674470"/>
          </a:xfrm>
        </p:spPr>
        <p:txBody>
          <a:bodyPr/>
          <a:lstStyle/>
          <a:p>
            <a:r>
              <a:rPr lang="en-US" dirty="0"/>
              <a:t>THANK 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3138" y="3999126"/>
            <a:ext cx="4340347" cy="1559161"/>
          </a:xfrm>
        </p:spPr>
        <p:txBody>
          <a:bodyPr/>
          <a:lstStyle/>
          <a:p>
            <a:r>
              <a:rPr lang="en-US" dirty="0"/>
              <a:t>Sydney Harman MD</a:t>
            </a:r>
          </a:p>
          <a:p>
            <a:r>
              <a:rPr lang="en-US" sz="1800" i="1" dirty="0"/>
              <a:t>Clinical assistant: </a:t>
            </a:r>
            <a:r>
              <a:rPr lang="en-US" sz="1800" i="1" dirty="0" err="1"/>
              <a:t>Cristie</a:t>
            </a:r>
            <a:r>
              <a:rPr lang="en-US" sz="1800" i="1" dirty="0"/>
              <a:t> Anstead</a:t>
            </a:r>
          </a:p>
          <a:p>
            <a:r>
              <a:rPr lang="en-US" sz="1800" i="1" dirty="0"/>
              <a:t>canstead@forteortho.com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2268" y="3912676"/>
            <a:ext cx="2910342" cy="47545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Office: 317-419-6027</a:t>
            </a:r>
          </a:p>
          <a:p>
            <a:r>
              <a:rPr lang="en-US" dirty="0"/>
              <a:t>Cell: 319-310-6496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sharman@forteortho.com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https://forteortho.com/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Graphic 9" descr="Smart Phone" title="Icon - Presenter Phone Numbe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050" y="4130805"/>
            <a:ext cx="218900" cy="218900"/>
          </a:xfrm>
          <a:prstGeom prst="rect">
            <a:avLst/>
          </a:prstGeom>
        </p:spPr>
      </p:pic>
      <p:pic>
        <p:nvPicPr>
          <p:cNvPr id="9" name="Graphic 8" descr="Envelope" title="Icon Presenter Email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3050" y="4536623"/>
            <a:ext cx="218900" cy="218900"/>
          </a:xfrm>
          <a:prstGeom prst="rect">
            <a:avLst/>
          </a:prstGeom>
        </p:spPr>
      </p:pic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6191" y="4904341"/>
            <a:ext cx="244786" cy="2447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352CF6-0F22-45A8-B28B-37FAFCE5C5D6}"/>
              </a:ext>
            </a:extLst>
          </p:cNvPr>
          <p:cNvSpPr txBox="1"/>
          <p:nvPr/>
        </p:nvSpPr>
        <p:spPr>
          <a:xfrm>
            <a:off x="10251642" y="182562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FIRST UP</a:t>
            </a:r>
            <a:br>
              <a:rPr lang="en-US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en-US" sz="1600" b="1" spc="-100" baseline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n-US" sz="1600" b="1" spc="-100" dirty="0">
                <a:latin typeface="Corbel" panose="020B0503020204020204" pitchFamily="34" charset="0"/>
              </a:rPr>
              <a:t>CONSULTANTS</a:t>
            </a:r>
            <a:endParaRPr lang="en-US" sz="16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4998" y="0"/>
            <a:ext cx="1402202" cy="78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512" y="1069922"/>
            <a:ext cx="3750103" cy="50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2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Role of procedures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Education</a:t>
            </a:r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/>
              <a:t>Tools to decrease pain and allow the patient to participate meaningfully in  rehab/lifestyle changes/multimodal treatment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Pain neuroscience education (NOI group)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philosophy 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4506" r="-1289" b="45770"/>
          <a:stretch/>
        </p:blipFill>
        <p:spPr/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152" y="4691815"/>
            <a:ext cx="1213945" cy="12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1" b="3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2566" y="2047288"/>
            <a:ext cx="4120444" cy="1818655"/>
          </a:xfrm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98690" y="4031658"/>
            <a:ext cx="4120443" cy="1833114"/>
          </a:xfrm>
        </p:spPr>
        <p:txBody>
          <a:bodyPr>
            <a:normAutofit fontScale="92500"/>
          </a:bodyPr>
          <a:lstStyle/>
          <a:p>
            <a:r>
              <a:rPr lang="en-US" dirty="0"/>
              <a:t>Pain Neuroscience Education = where I spend most of my time with patients</a:t>
            </a:r>
          </a:p>
          <a:p>
            <a:endParaRPr lang="en-US" dirty="0"/>
          </a:p>
          <a:p>
            <a:r>
              <a:rPr lang="en-US" dirty="0"/>
              <a:t>150K Americans went into a clinic today for back pain… how many of them get education about pain???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33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1509-A31A-ADBE-7BA6-8720C57C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92"/>
            <a:ext cx="10515600" cy="982412"/>
          </a:xfrm>
        </p:spPr>
        <p:txBody>
          <a:bodyPr/>
          <a:lstStyle/>
          <a:p>
            <a:r>
              <a:rPr lang="en-US" dirty="0"/>
              <a:t>The Fear-Avoidance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7BA5-BD5A-2298-4037-7EEDBFF2E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2802" y="2752824"/>
            <a:ext cx="5576903" cy="2810577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 Developed to identify and explain why patients with </a:t>
            </a:r>
            <a:r>
              <a:rPr lang="en-US" sz="1800" b="1" dirty="0">
                <a:solidFill>
                  <a:srgbClr val="0070C0"/>
                </a:solidFill>
              </a:rPr>
              <a:t>CLBP</a:t>
            </a:r>
            <a:r>
              <a:rPr lang="en-US" sz="1800" dirty="0"/>
              <a:t> develops from an </a:t>
            </a:r>
            <a:r>
              <a:rPr lang="en-US" sz="1800" b="1" u="sng" dirty="0">
                <a:solidFill>
                  <a:srgbClr val="0070C0"/>
                </a:solidFill>
              </a:rPr>
              <a:t>onset of acute LBP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 Patients </a:t>
            </a:r>
            <a:r>
              <a:rPr lang="en-US" sz="1800" b="1" u="sng" dirty="0">
                <a:solidFill>
                  <a:srgbClr val="0070C0"/>
                </a:solidFill>
              </a:rPr>
              <a:t>connecting movement to pain </a:t>
            </a:r>
            <a:r>
              <a:rPr lang="en-US" sz="1800" dirty="0"/>
              <a:t>can lead to fear and avoidance of what they need most…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…. </a:t>
            </a:r>
            <a:r>
              <a:rPr lang="en-US" b="1" u="sng" dirty="0">
                <a:solidFill>
                  <a:srgbClr val="0070C0"/>
                </a:solidFill>
              </a:rPr>
              <a:t>Movement. </a:t>
            </a:r>
            <a:r>
              <a:rPr lang="en-US" dirty="0"/>
              <a:t>“motion is lotion”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 The Patho-Anatomic model may help cement this cycle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E8A5FD-23D4-C6B7-6DA7-C24475B069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9" y="1197623"/>
            <a:ext cx="6097737" cy="4885364"/>
          </a:xfrm>
        </p:spPr>
      </p:pic>
      <p:sp>
        <p:nvSpPr>
          <p:cNvPr id="4" name="TextBox 3"/>
          <p:cNvSpPr txBox="1"/>
          <p:nvPr/>
        </p:nvSpPr>
        <p:spPr>
          <a:xfrm>
            <a:off x="6502802" y="5920353"/>
            <a:ext cx="504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Slide courtesy of Chris Gray DPT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F664-5438-EE44-DD20-FE21CA3C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45" y="139452"/>
            <a:ext cx="10058400" cy="1450757"/>
          </a:xfrm>
        </p:spPr>
        <p:txBody>
          <a:bodyPr/>
          <a:lstStyle/>
          <a:p>
            <a:r>
              <a:rPr lang="en-US" dirty="0"/>
              <a:t>PNE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23EF2-0593-F0E1-6B24-EB6589C0B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645" y="1384131"/>
            <a:ext cx="7491662" cy="435133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Metaphors and appropriate language to explain:</a:t>
            </a:r>
          </a:p>
          <a:p>
            <a:pPr lvl="1"/>
            <a:r>
              <a:rPr lang="en-US" sz="2400" dirty="0"/>
              <a:t>Neurophysiology of pain</a:t>
            </a:r>
          </a:p>
          <a:p>
            <a:pPr lvl="1"/>
            <a:r>
              <a:rPr lang="en-US" sz="2400" dirty="0"/>
              <a:t>Nociception</a:t>
            </a:r>
          </a:p>
          <a:p>
            <a:pPr lvl="1"/>
            <a:r>
              <a:rPr lang="en-US" sz="2400" dirty="0"/>
              <a:t>Neurons</a:t>
            </a:r>
          </a:p>
          <a:p>
            <a:pPr lvl="1"/>
            <a:r>
              <a:rPr lang="en-US" sz="2400" dirty="0"/>
              <a:t>Synapses</a:t>
            </a:r>
          </a:p>
          <a:p>
            <a:pPr lvl="1"/>
            <a:r>
              <a:rPr lang="en-US" sz="2400" dirty="0"/>
              <a:t>Action potential</a:t>
            </a:r>
          </a:p>
          <a:p>
            <a:pPr lvl="1"/>
            <a:r>
              <a:rPr lang="en-US" sz="2400" dirty="0"/>
              <a:t>Inhibition and facilitation</a:t>
            </a:r>
          </a:p>
          <a:p>
            <a:pPr lvl="1"/>
            <a:r>
              <a:rPr lang="en-US" sz="2400" dirty="0"/>
              <a:t>Central sensitization</a:t>
            </a:r>
          </a:p>
          <a:p>
            <a:pPr lvl="1"/>
            <a:r>
              <a:rPr lang="en-US" sz="2400" dirty="0"/>
              <a:t>Nervous system plasticity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81693-38AF-97A3-885A-76F4E205F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8435" y="4937289"/>
            <a:ext cx="4274945" cy="1544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How do we convey these concepts to patients in a digestible manner?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Through </a:t>
            </a:r>
            <a:r>
              <a:rPr lang="en-US" b="1" u="sng" dirty="0">
                <a:solidFill>
                  <a:srgbClr val="0070C0"/>
                </a:solidFill>
              </a:rPr>
              <a:t>metaphors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0070C0"/>
                </a:solidFill>
              </a:rPr>
              <a:t>stories</a:t>
            </a:r>
          </a:p>
          <a:p>
            <a:pPr marL="0" indent="0">
              <a:buNone/>
            </a:pPr>
            <a:endParaRPr lang="en-US" sz="600" u="sng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Example: the body’s alarm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86731"/>
            <a:ext cx="504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of Chris Gray DPT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695" y="-1"/>
            <a:ext cx="3560305" cy="47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4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276D6-0CD2-E0AC-EAB3-EF098A91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006E-8BF5-9E16-E354-8CDBDA9F4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982" y="1976168"/>
            <a:ext cx="628911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Systematic reviews find strong evidence for: </a:t>
            </a:r>
          </a:p>
          <a:p>
            <a:pPr lvl="1"/>
            <a:r>
              <a:rPr lang="en-US" sz="2000" dirty="0"/>
              <a:t>improving pain ratings</a:t>
            </a:r>
          </a:p>
          <a:p>
            <a:pPr lvl="1"/>
            <a:r>
              <a:rPr lang="en-US" sz="2000" dirty="0"/>
              <a:t>pain knowledge</a:t>
            </a:r>
          </a:p>
          <a:p>
            <a:pPr lvl="1"/>
            <a:r>
              <a:rPr lang="en-US" sz="2000" dirty="0"/>
              <a:t>disability level (increased function)</a:t>
            </a:r>
          </a:p>
          <a:p>
            <a:pPr lvl="1"/>
            <a:r>
              <a:rPr lang="en-US" sz="2000" dirty="0"/>
              <a:t>pain </a:t>
            </a:r>
            <a:r>
              <a:rPr lang="en-US" sz="2000" dirty="0" err="1"/>
              <a:t>catastrophization</a:t>
            </a:r>
            <a:endParaRPr lang="en-US" sz="2000" dirty="0"/>
          </a:p>
          <a:p>
            <a:pPr lvl="1"/>
            <a:r>
              <a:rPr lang="en-US" sz="2000" dirty="0"/>
              <a:t>fear-avoidance</a:t>
            </a:r>
          </a:p>
          <a:p>
            <a:pPr lvl="1"/>
            <a:r>
              <a:rPr lang="en-US" sz="2000" dirty="0"/>
              <a:t>attitudes and behaviors regarding pain</a:t>
            </a:r>
          </a:p>
          <a:p>
            <a:pPr lvl="1"/>
            <a:r>
              <a:rPr lang="en-US" sz="2000" dirty="0"/>
              <a:t>physical movement</a:t>
            </a:r>
          </a:p>
          <a:p>
            <a:pPr lvl="1"/>
            <a:r>
              <a:rPr lang="en-US" sz="2000" dirty="0"/>
              <a:t>health care utilization ($)</a:t>
            </a:r>
          </a:p>
          <a:p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E5F466-DCC0-1C79-ED80-7572409F67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29" y="155794"/>
            <a:ext cx="4937125" cy="299131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02A9AB-4058-A35E-7852-B1273D1E6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33" y="3377415"/>
            <a:ext cx="4159543" cy="2872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8759" y="6333494"/>
            <a:ext cx="504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Slide courtesy of Chris Gray DPT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" b="34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98690" y="4031658"/>
            <a:ext cx="4120443" cy="1423211"/>
          </a:xfrm>
        </p:spPr>
        <p:txBody>
          <a:bodyPr/>
          <a:lstStyle/>
          <a:p>
            <a:r>
              <a:rPr lang="en-US" dirty="0"/>
              <a:t>-Minimal sedation</a:t>
            </a:r>
          </a:p>
          <a:p>
            <a:r>
              <a:rPr lang="en-US" dirty="0"/>
              <a:t>-Expectation setting is KEY</a:t>
            </a:r>
          </a:p>
          <a:p>
            <a:r>
              <a:rPr lang="en-US" dirty="0"/>
              <a:t>-I follow SIS guidelines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2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91" r="339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8689" y="1851333"/>
            <a:ext cx="4120444" cy="1818655"/>
          </a:xfrm>
        </p:spPr>
        <p:txBody>
          <a:bodyPr/>
          <a:lstStyle/>
          <a:p>
            <a:r>
              <a:rPr lang="en-US" dirty="0"/>
              <a:t>ESI: </a:t>
            </a:r>
            <a:r>
              <a:rPr lang="en-US" dirty="0" err="1"/>
              <a:t>Transforaminal</a:t>
            </a:r>
            <a:r>
              <a:rPr lang="en-US" dirty="0"/>
              <a:t> vs </a:t>
            </a:r>
            <a:r>
              <a:rPr lang="en-US" dirty="0" err="1"/>
              <a:t>Interlaminar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31076" y="4047424"/>
            <a:ext cx="4745421" cy="25267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Indications:</a:t>
            </a:r>
          </a:p>
          <a:p>
            <a:r>
              <a:rPr lang="en-US" dirty="0"/>
              <a:t>-Cervical or lumbar RADICULAR pain </a:t>
            </a:r>
          </a:p>
          <a:p>
            <a:endParaRPr lang="en-US" dirty="0"/>
          </a:p>
          <a:p>
            <a:r>
              <a:rPr lang="en-US" dirty="0"/>
              <a:t>Contraindications:</a:t>
            </a:r>
          </a:p>
          <a:p>
            <a:r>
              <a:rPr lang="en-US" dirty="0"/>
              <a:t>-Anticoagulation/bleeding disorder</a:t>
            </a:r>
          </a:p>
          <a:p>
            <a:r>
              <a:rPr lang="en-US" dirty="0"/>
              <a:t>-Active infection</a:t>
            </a:r>
          </a:p>
          <a:p>
            <a:r>
              <a:rPr lang="en-US" dirty="0"/>
              <a:t>-Uncontrolled DM</a:t>
            </a:r>
          </a:p>
          <a:p>
            <a:r>
              <a:rPr lang="en-US" dirty="0"/>
              <a:t>-Contrast allergy that we can’t pretreat</a:t>
            </a:r>
          </a:p>
        </p:txBody>
      </p:sp>
    </p:spTree>
    <p:extLst>
      <p:ext uri="{BB962C8B-B14F-4D97-AF65-F5344CB8AC3E}">
        <p14:creationId xmlns:p14="http://schemas.microsoft.com/office/powerpoint/2010/main" val="3367849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 Template_Classic _Bold_Sophisticated_02_MS - v5" id="{0D41E119-70BC-460A-871B-170510AB4D35}" vid="{64C62F1B-F437-4409-9C0D-EDEE8FFAF9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43D30A-FE5A-4A75-9AAA-C9B333E486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FE9C68-0C22-4EEC-B457-063807029368}">
  <ds:schemaRefs>
    <ds:schemaRef ds:uri="http://purl.org/dc/terms/"/>
    <ds:schemaRef ds:uri="http://purl.org/dc/dcmitype/"/>
    <ds:schemaRef ds:uri="71af3243-3dd4-4a8d-8c0d-dd76da1f02a5"/>
    <ds:schemaRef ds:uri="http://purl.org/dc/elements/1.1/"/>
    <ds:schemaRef ds:uri="http://www.w3.org/XML/1998/namespace"/>
    <ds:schemaRef ds:uri="16c05727-aa75-4e4a-9b5f-8a80a1165891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8B52BE-6787-403E-A094-B18CEB0166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bold sophisticated presentation</Template>
  <TotalTime>0</TotalTime>
  <Words>619</Words>
  <Application>Microsoft Office PowerPoint</Application>
  <PresentationFormat>Widescreen</PresentationFormat>
  <Paragraphs>114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Interventional Pain Management Procedures </vt:lpstr>
      <vt:lpstr>Interventional Pain Management</vt:lpstr>
      <vt:lpstr>My philosophy </vt:lpstr>
      <vt:lpstr>Education</vt:lpstr>
      <vt:lpstr>The Fear-Avoidance Model</vt:lpstr>
      <vt:lpstr>PNE Content</vt:lpstr>
      <vt:lpstr>Why bother? </vt:lpstr>
      <vt:lpstr>Procedures</vt:lpstr>
      <vt:lpstr>ESI: Transforaminal vs Interlaminar</vt:lpstr>
      <vt:lpstr>TFESI</vt:lpstr>
      <vt:lpstr>PowerPoint Presentation</vt:lpstr>
      <vt:lpstr>PowerPoint Presentation</vt:lpstr>
      <vt:lpstr>Interlaminar ESI</vt:lpstr>
      <vt:lpstr>Medial branch neurotomy</vt:lpstr>
      <vt:lpstr>PowerPoint Presentation</vt:lpstr>
      <vt:lpstr>PowerPoint Presentation</vt:lpstr>
      <vt:lpstr>Peripheral neuropathies </vt:lpstr>
      <vt:lpstr>Sympathetic blocks  Sympathetically maintained pain = abnormal connections between sympathetic and sensory nervous systems  -Stellate ganglion   -Covid anosmia?  -Lumbar sympathetic    </vt:lpstr>
      <vt:lpstr>Spinal Cord Stimulation</vt:lpstr>
      <vt:lpstr>Other Fluoro Procedures…</vt:lpstr>
      <vt:lpstr>THANK 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Interventional Pain Management Procedures </dc:title>
  <dc:creator/>
  <cp:lastModifiedBy/>
  <cp:revision>2</cp:revision>
  <dcterms:created xsi:type="dcterms:W3CDTF">2023-04-21T14:57:58Z</dcterms:created>
  <dcterms:modified xsi:type="dcterms:W3CDTF">2023-06-15T15:16:06Z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