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9" r:id="rId5"/>
    <p:sldId id="267" r:id="rId6"/>
    <p:sldId id="279" r:id="rId7"/>
    <p:sldId id="280" r:id="rId8"/>
    <p:sldId id="268" r:id="rId9"/>
    <p:sldId id="269" r:id="rId10"/>
    <p:sldId id="284" r:id="rId11"/>
    <p:sldId id="282" r:id="rId12"/>
    <p:sldId id="283" r:id="rId13"/>
    <p:sldId id="285" r:id="rId14"/>
    <p:sldId id="270" r:id="rId15"/>
    <p:sldId id="281" r:id="rId16"/>
    <p:sldId id="271" r:id="rId17"/>
    <p:sldId id="272" r:id="rId18"/>
    <p:sldId id="273" r:id="rId19"/>
    <p:sldId id="286" r:id="rId20"/>
    <p:sldId id="27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6B"/>
    <a:srgbClr val="92C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3"/>
    <p:restoredTop sz="95846"/>
  </p:normalViewPr>
  <p:slideViewPr>
    <p:cSldViewPr snapToGrid="0" snapToObjects="1">
      <p:cViewPr varScale="1">
        <p:scale>
          <a:sx n="115" d="100"/>
          <a:sy n="11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32E4-B14E-9E49-98BC-75ADFECFC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978BF-D63D-474C-ABC3-8301BB603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ABF0F-29F7-274B-97D5-1DBB3C01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91E6-46DF-194B-8423-5BD06206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F0B49-3666-5343-BACE-54F5A996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9A5C-EE6C-944A-BEFB-96025801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D299D-362A-A94D-9BA1-AB251E798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3F5E-155E-AC48-A456-D2E9B03A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3B11-3C0E-1347-ACF5-644C0700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C80B7-9731-0A40-8D2D-2AE2DEB7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64689-7D7A-BE46-9E2E-05A6D4DCA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1F5ED-26F8-4E42-912F-0D479FE46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4729F-E295-5C41-983B-4150EDB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B791-5EA4-994A-BA7B-2AB15A9D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0485-55D1-7E45-BA06-05476208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9286-E74F-CA47-BF7C-7951AFCF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A85E-9732-784F-9DE6-7AA006B2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97E4-A421-1947-B17C-7CFB4ED6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8C4ED-8696-6248-8BAA-A394BEF5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0DA3-F791-334C-857C-24076594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40F6-CDB7-8443-9E35-AB5D8E7A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CF824-FE56-274E-A7A6-B7D5CA2A0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0709A-35BC-334D-87D3-CA5EF2F4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39A80-6CA9-BC47-9EAB-CD051193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917-6CCF-1F4C-A1BB-BAFA2A8E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6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9C90-36BF-6049-8E62-F2A96017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772E5-79A3-6F46-80B7-54B93E950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8A545-2C13-5E4C-98A1-4593E2C7D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C3BB3-8508-554C-8C3C-3F2F4FC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6EA1F-BB64-FC40-986A-D45DD455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78750-21F1-364F-B174-094EFAE5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4062-E94B-394C-A08E-2D5D3246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129B8-AE38-8A45-99A5-33620961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E5215-8602-A945-94FD-3F91F91FB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53C13-A623-664B-B5B8-62718D1EC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F582C-DAAE-1441-B173-78474D6BC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D0621-193B-9741-B571-5476A097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12A95-8841-EA4E-B68E-A7BDD852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947F4-0813-7D46-98A8-2CE83AFD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2056-5A86-F540-A771-5629C139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FF1A4-F24D-4F40-99D0-DFBE56B3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04115-BCBA-1845-94E9-0593162C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82ADF-F9F5-9047-8852-ABDAA195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90DF5-6E82-3041-8578-28F0E11D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431DB-683F-E64C-A261-1FF09C83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2645D-AE3B-B94F-8571-2A75BD1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0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C87A-2EDF-CD46-903E-D6E4BF4D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B3C4-7CEE-B748-A39D-720297D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411D6-4841-2D41-BFF7-9233E99C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0284D-F5F3-764F-B999-105F8036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B1BF5-E53A-B64D-B32E-AD49BEB0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34445-39FA-2F4A-8DDC-CB89683C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32C9-58BA-E24B-B6AF-CE73506C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9B10A-675E-CD4D-B12D-312C3DA36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3D71-A29E-3246-B558-CE22BA9BC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0EB0F-B8D7-4F45-83EB-7BDFF3FE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4A71E-2EA2-E742-BC30-087D2D10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948B-4426-B647-8BF2-42C15968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CCDDA-239F-4946-9D3A-8D54375F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F4E42-9588-9044-87FB-7D816717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31A8-2094-0A4F-AA13-2E86C3E3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0BFA-FE50-164C-B70D-AA9BFFE9F6D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F2EF6-3EB7-4E4F-A3AB-4DC44E46E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BE35-0411-BD42-9A02-37D7E12C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8EF8-A31A-F349-A50E-23FB7F2F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1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cid:e3d016ad-fe10-4b2c-b910-7d60d07ccc95@namprd13.prod.outlook.com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73B898-A8C3-C344-9735-AC05E9E8B5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8792"/>
            <a:ext cx="12192000" cy="6913562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AA70F7A6-C9A6-1948-821B-766D1580592A}"/>
              </a:ext>
            </a:extLst>
          </p:cNvPr>
          <p:cNvSpPr/>
          <p:nvPr/>
        </p:nvSpPr>
        <p:spPr>
          <a:xfrm>
            <a:off x="-2443213" y="-262890"/>
            <a:ext cx="4088130" cy="7120890"/>
          </a:xfrm>
          <a:prstGeom prst="parallelogram">
            <a:avLst/>
          </a:prstGeom>
          <a:solidFill>
            <a:srgbClr val="09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7E70A-B1A7-524A-AACF-7DD12856B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038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9506B"/>
                </a:solidFill>
                <a:latin typeface="Barlow Condensed" pitchFamily="2" charset="77"/>
              </a:rPr>
              <a:t>Hindfoot</a:t>
            </a:r>
            <a:r>
              <a:rPr lang="en-US" sz="4800" b="1" dirty="0">
                <a:solidFill>
                  <a:srgbClr val="09506B"/>
                </a:solidFill>
                <a:latin typeface="Barlow Condensed" pitchFamily="2" charset="77"/>
              </a:rPr>
              <a:t> Deformity- </a:t>
            </a:r>
            <a:r>
              <a:rPr lang="en-US" sz="4800" b="1" dirty="0" err="1">
                <a:solidFill>
                  <a:srgbClr val="09506B"/>
                </a:solidFill>
                <a:latin typeface="Barlow Condensed" pitchFamily="2" charset="77"/>
              </a:rPr>
              <a:t>Cavovarus</a:t>
            </a:r>
            <a:r>
              <a:rPr lang="en-US" sz="4800" b="1" dirty="0">
                <a:solidFill>
                  <a:srgbClr val="09506B"/>
                </a:solidFill>
                <a:latin typeface="Barlow Condensed" pitchFamily="2" charset="77"/>
              </a:rPr>
              <a:t> and Pes </a:t>
            </a:r>
            <a:r>
              <a:rPr lang="en-US" sz="4800" b="1" dirty="0" err="1">
                <a:solidFill>
                  <a:srgbClr val="09506B"/>
                </a:solidFill>
                <a:latin typeface="Barlow Condensed" pitchFamily="2" charset="77"/>
              </a:rPr>
              <a:t>Planovalgus</a:t>
            </a:r>
            <a:endParaRPr lang="en-US" sz="4800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36274-96F7-4140-9C8B-07D898F7E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6230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9506B"/>
                </a:solidFill>
                <a:latin typeface="Barlow Condensed Medium" pitchFamily="2" charset="77"/>
              </a:rPr>
              <a:t>Andrew Wohler, MD</a:t>
            </a:r>
          </a:p>
          <a:p>
            <a:r>
              <a:rPr lang="en-US" sz="2800" dirty="0">
                <a:solidFill>
                  <a:srgbClr val="09506B"/>
                </a:solidFill>
                <a:latin typeface="Barlow Condensed Medium" pitchFamily="2" charset="77"/>
              </a:rPr>
              <a:t>4/29/23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F84C0-5CDB-D44C-9937-63E2A37DBAF1}"/>
              </a:ext>
            </a:extLst>
          </p:cNvPr>
          <p:cNvSpPr/>
          <p:nvPr/>
        </p:nvSpPr>
        <p:spPr>
          <a:xfrm>
            <a:off x="11910646" y="0"/>
            <a:ext cx="281354" cy="6858000"/>
          </a:xfrm>
          <a:prstGeom prst="rect">
            <a:avLst/>
          </a:prstGeom>
          <a:solidFill>
            <a:srgbClr val="92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C8F677-69D3-F841-825D-879F0EAA1213}"/>
              </a:ext>
            </a:extLst>
          </p:cNvPr>
          <p:cNvCxnSpPr>
            <a:cxnSpLocks/>
          </p:cNvCxnSpPr>
          <p:nvPr/>
        </p:nvCxnSpPr>
        <p:spPr>
          <a:xfrm flipH="1">
            <a:off x="1045343" y="-318452"/>
            <a:ext cx="1049154" cy="7361522"/>
          </a:xfrm>
          <a:prstGeom prst="line">
            <a:avLst/>
          </a:prstGeom>
          <a:ln w="260350">
            <a:solidFill>
              <a:srgbClr val="095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855F6EE-BC04-C34B-A6AA-B58AD07D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555" y="5523146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55562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Presentation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10" name="Picture 8" descr="PTTI-clinical phot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4293"/>
            <a:ext cx="5229225" cy="30861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latfoot66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88" y="1027906"/>
            <a:ext cx="6439916" cy="41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Cavovarus</a:t>
            </a:r>
            <a:endParaRPr lang="en-US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Neurologic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CMT (HSMN)</a:t>
            </a:r>
          </a:p>
          <a:p>
            <a:pPr lvl="1"/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Syringomyelia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,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diastematomyelia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, tethered cord (Unilateral)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Post-stroke, poliomyelitis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Post-traumatic- talar neck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malunion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,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calc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malunion</a:t>
            </a: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Congenital- clubfoot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8750-D41A-7347-921C-59A418A0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Muscular imbalance-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PT&gt;PB leading to adduction and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varus</a:t>
            </a: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PL&gt;TA leading to 1</a:t>
            </a:r>
            <a:r>
              <a:rPr lang="en-US" baseline="30000" dirty="0">
                <a:solidFill>
                  <a:srgbClr val="09506B"/>
                </a:solidFill>
                <a:latin typeface="Barlow Condensed" pitchFamily="2" charset="77"/>
              </a:rPr>
              <a:t>st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ray plantarflexion,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varus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, supination</a:t>
            </a:r>
          </a:p>
          <a:p>
            <a:pPr lvl="1"/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Extrinsics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&gt;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Intrinsics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leading to claw toes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81512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Lateral pain and swelling (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peroneals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)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Ankle instability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5</a:t>
            </a:r>
            <a:r>
              <a:rPr lang="en-US" baseline="30000" dirty="0">
                <a:solidFill>
                  <a:srgbClr val="09506B"/>
                </a:solidFill>
                <a:latin typeface="Barlow Condensed" pitchFamily="2" charset="77"/>
              </a:rPr>
              <a:t>th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metatarsal base stress fractures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Lateral column pain</a:t>
            </a:r>
          </a:p>
          <a:p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Metatarsalgia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/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sesamoiditis</a:t>
            </a: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8750-D41A-7347-921C-59A418A0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Exam- 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Increased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hindfoot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varus</a:t>
            </a: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pPr lvl="1"/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Cavus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and adduction (Peek-a-boo heel)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Gastrocnemius tightness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Pain over peroneal tendons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Presentation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60000" y="766144"/>
            <a:ext cx="7645603" cy="5734202"/>
          </a:xfrm>
          <a:prstGeom prst="rect">
            <a:avLst/>
          </a:prstGeom>
        </p:spPr>
      </p:pic>
      <p:pic>
        <p:nvPicPr>
          <p:cNvPr id="2050" name="Picture 2" descr="Cavovarus Foot in Pediatrics &amp; Adults - Pediatrics - Orthobull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" y="1936790"/>
            <a:ext cx="6051759" cy="45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4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8149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Radiographs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STANDING series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4" r="42165" b="25967"/>
          <a:stretch>
            <a:fillRect/>
          </a:stretch>
        </p:blipFill>
        <p:spPr bwMode="auto">
          <a:xfrm>
            <a:off x="7810638" y="-602585"/>
            <a:ext cx="3157032" cy="65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9964191" y="1410907"/>
            <a:ext cx="325438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805612" y="4076451"/>
            <a:ext cx="21590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46561" r="5663" b="25926"/>
          <a:stretch>
            <a:fillRect/>
          </a:stretch>
        </p:blipFill>
        <p:spPr bwMode="auto">
          <a:xfrm>
            <a:off x="467789" y="2673331"/>
            <a:ext cx="7311390" cy="32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836420" y="3839812"/>
            <a:ext cx="1312768" cy="45827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3911946" y="4579340"/>
            <a:ext cx="2297345" cy="82489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9376543" y="3981201"/>
            <a:ext cx="325438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Radiographs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9296" y="1456518"/>
            <a:ext cx="5871290" cy="5481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498" y="-391966"/>
            <a:ext cx="4222587" cy="5630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123" y="-68654"/>
            <a:ext cx="4153480" cy="66589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457554" y="5690680"/>
            <a:ext cx="1400388" cy="198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87546" y="5376885"/>
            <a:ext cx="1037420" cy="10877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620007" y="2423092"/>
            <a:ext cx="360181" cy="14966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96135" y="533902"/>
            <a:ext cx="123725" cy="18328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6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6" y="-543448"/>
            <a:ext cx="4698186" cy="8000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304" y="0"/>
            <a:ext cx="7890696" cy="67729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8641160" y="3521445"/>
            <a:ext cx="1776102" cy="2171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591647" y="4096783"/>
            <a:ext cx="560649" cy="1924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52695" y="1909405"/>
            <a:ext cx="1012098" cy="16890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43491" y="4725736"/>
            <a:ext cx="165410" cy="15099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9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Conservative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Custom orthotics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Bracing (OTC vs custom)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Activity modification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NSAIDs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Address secondary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8750-D41A-7347-921C-59A418A0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Orthotics- Use to drive in flexible deformity</a:t>
            </a:r>
          </a:p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Planovalgus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- medial post, medial arch support</a:t>
            </a:r>
          </a:p>
          <a:p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Cavovarus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- lateral heel post, recess first ray 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Surgical Management- </a:t>
            </a:r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Planovalgus</a:t>
            </a:r>
            <a:endParaRPr lang="en-US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Flexible deformity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Calcaneal osteotomy (MDCO)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Cotton osteotomy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FDL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PTT tendon transfer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Rigid deformity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Triple arthrodesis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Often need gastrocnemius recession for contracture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8750-D41A-7347-921C-59A418A0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7851" y="1539999"/>
            <a:ext cx="5257800" cy="3833563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92383">
            <a:off x="5334941" y="1788936"/>
            <a:ext cx="4476271" cy="4948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047" y="1355932"/>
            <a:ext cx="3125028" cy="54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7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Surgical Management- </a:t>
            </a:r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Cavovarus</a:t>
            </a:r>
            <a:endParaRPr lang="en-US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Flexible deformity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Calcaneal osteotomy (LDCO)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Dorsiflexion 1</a:t>
            </a:r>
            <a:r>
              <a:rPr lang="en-US" baseline="30000" dirty="0">
                <a:solidFill>
                  <a:srgbClr val="09506B"/>
                </a:solidFill>
                <a:latin typeface="Barlow Condensed" pitchFamily="2" charset="77"/>
              </a:rPr>
              <a:t>st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MT osteotomy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PL to PB transfer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Plantar fascia release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PTT lengthening vs transfer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Lateral ligament reconstruction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Rigid deformity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Triple arthrodesis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  <a:sym typeface="Wingdings" panose="05000000000000000000" pitchFamily="2" charset="2"/>
              </a:rPr>
              <a:t>Often need gastrocnemius recession for contracture</a:t>
            </a:r>
          </a:p>
          <a:p>
            <a:pPr lvl="1"/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59" y="1218949"/>
            <a:ext cx="4695581" cy="5909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57" y="6201295"/>
            <a:ext cx="409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Kaplan JRM, </a:t>
            </a:r>
            <a:r>
              <a:rPr lang="en-US" sz="1200" dirty="0" err="1"/>
              <a:t>Aiyer</a:t>
            </a:r>
            <a:r>
              <a:rPr lang="en-US" sz="1200" dirty="0"/>
              <a:t> A, Cerrato RA, </a:t>
            </a:r>
            <a:r>
              <a:rPr lang="en-US" sz="1200" dirty="0" err="1"/>
              <a:t>Jeng</a:t>
            </a:r>
            <a:r>
              <a:rPr lang="en-US" sz="1200" dirty="0"/>
              <a:t> CL, Campbell JT. Operative Treatment of the </a:t>
            </a:r>
            <a:r>
              <a:rPr lang="en-US" sz="1200" dirty="0" err="1"/>
              <a:t>Cavovarus</a:t>
            </a:r>
            <a:r>
              <a:rPr lang="en-US" sz="1200" dirty="0"/>
              <a:t> Foot. </a:t>
            </a:r>
            <a:r>
              <a:rPr lang="en-US" sz="1200" i="1" dirty="0"/>
              <a:t>Foot &amp; Ankle International</a:t>
            </a:r>
            <a:r>
              <a:rPr lang="en-US" sz="1200" dirty="0"/>
              <a:t>. 2018;39(11):1370-1382.</a:t>
            </a:r>
          </a:p>
        </p:txBody>
      </p:sp>
    </p:spTree>
    <p:extLst>
      <p:ext uri="{BB962C8B-B14F-4D97-AF65-F5344CB8AC3E}">
        <p14:creationId xmlns:p14="http://schemas.microsoft.com/office/powerpoint/2010/main" val="4024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9F6B95-47FC-E54C-88B5-AD8983C9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900A7-C39F-6446-A4CD-F7808E0A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EB7F-D2DE-9C42-B4C4-DFEA80D4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3521561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No relevant financial disclosures to report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4AB32B-AFD1-6948-86DF-AB96C3C80275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E305234-EE89-C843-B064-0A2721A35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03916" cy="3833563"/>
          </a:xfrm>
        </p:spPr>
        <p:txBody>
          <a:bodyPr/>
          <a:lstStyle/>
          <a:p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Hindfoot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deformity is fairly common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Common associated symptoms for each deformity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Medial pain for PCFD, lateral symptoms for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cavovarus</a:t>
            </a: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Recognize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hindfoot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position on standing exam</a:t>
            </a:r>
          </a:p>
          <a:p>
            <a:pPr marL="0" indent="0">
              <a:buNone/>
            </a:pP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039" y="1705706"/>
            <a:ext cx="5284738" cy="3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B07DE5C-0A06-8746-8628-E504C871E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627C004-34DB-4944-8FF1-64FFC056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06" y="2573250"/>
            <a:ext cx="7186388" cy="1437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CDB5B6-A134-A143-9914-8606127B3720}"/>
              </a:ext>
            </a:extLst>
          </p:cNvPr>
          <p:cNvSpPr/>
          <p:nvPr/>
        </p:nvSpPr>
        <p:spPr>
          <a:xfrm>
            <a:off x="0" y="0"/>
            <a:ext cx="12192000" cy="329784"/>
          </a:xfrm>
          <a:prstGeom prst="rect">
            <a:avLst/>
          </a:prstGeom>
          <a:solidFill>
            <a:srgbClr val="92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DB23A-5011-E34A-9658-F73B8BE561EC}"/>
              </a:ext>
            </a:extLst>
          </p:cNvPr>
          <p:cNvSpPr/>
          <p:nvPr/>
        </p:nvSpPr>
        <p:spPr>
          <a:xfrm>
            <a:off x="0" y="5816184"/>
            <a:ext cx="12192000" cy="1097378"/>
          </a:xfrm>
          <a:prstGeom prst="rect">
            <a:avLst/>
          </a:prstGeom>
          <a:solidFill>
            <a:srgbClr val="095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73730-F81E-504C-9392-8BBD2B756F06}"/>
              </a:ext>
            </a:extLst>
          </p:cNvPr>
          <p:cNvSpPr txBox="1"/>
          <p:nvPr/>
        </p:nvSpPr>
        <p:spPr>
          <a:xfrm>
            <a:off x="3480216" y="5981747"/>
            <a:ext cx="523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Barlow Condensed SemiBold" pitchFamily="2" charset="77"/>
              </a:rPr>
              <a:t>forteortho.com</a:t>
            </a:r>
            <a:endParaRPr lang="en-US" sz="3600" b="1" dirty="0">
              <a:solidFill>
                <a:schemeClr val="bg1"/>
              </a:solidFill>
              <a:latin typeface="Barlow Condensed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996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9F6B95-47FC-E54C-88B5-AD8983C9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900A7-C39F-6446-A4CD-F7808E0A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EB7F-D2DE-9C42-B4C4-DFEA80D4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3521561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Summary/Anatomy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Presentation/Imaging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Treatment Options</a:t>
            </a:r>
          </a:p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4AB32B-AFD1-6948-86DF-AB96C3C80275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E305234-EE89-C843-B064-0A2721A35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So </a:t>
            </a:r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whats</a:t>
            </a:r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 the big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05307" y="2417751"/>
            <a:ext cx="6890084" cy="5167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68" y="1556490"/>
            <a:ext cx="6176432" cy="53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Pes </a:t>
            </a:r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Planovalgus</a:t>
            </a:r>
            <a:endParaRPr lang="en-US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15-20% of adults in the USA have flatfeet, and the vast majority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Are flexible and asymptomatic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Never require orthopedic intervention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Do NOT develop physical or functional limitations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No (non-surgical) treatment at any point in their lifetime will change the ultimate foot posture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8750-D41A-7347-921C-59A418A0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257800" cy="146872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Juvenile/adolescents with rigid flatfoot 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Tarsal coalition- Recurrent ankle sprains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718" y="3249762"/>
            <a:ext cx="4256964" cy="256182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9448800" y="3249762"/>
            <a:ext cx="1905000" cy="240942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Pes </a:t>
            </a:r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Planovalgus</a:t>
            </a:r>
            <a:endParaRPr lang="en-US" b="1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Posterior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tibial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tendon dysfunction*</a:t>
            </a:r>
          </a:p>
          <a:p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Midfoot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instability,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midfoot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arthritis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Traumatic- spring ligament rupture, acute posterior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tibial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tendon rupture</a:t>
            </a:r>
          </a:p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1206" y="1873482"/>
            <a:ext cx="7797821" cy="610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3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Spring ligament-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calcaneonavicular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ligament</a:t>
            </a:r>
          </a:p>
          <a:p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Plantar fascia aponeurosis- Windlass effect with DF of the MTP joint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35613"/>
              </p:ext>
            </p:extLst>
          </p:nvPr>
        </p:nvGraphicFramePr>
        <p:xfrm>
          <a:off x="2909466" y="4496574"/>
          <a:ext cx="7302403" cy="207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772691" imgH="1886213" progId="Paint.Picture">
                  <p:embed/>
                </p:oleObj>
              </mc:Choice>
              <mc:Fallback>
                <p:oleObj name="Bitmap Image" r:id="rId4" imgW="4772691" imgH="1886213" progId="Paint.Picture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193"/>
                      <a:stretch>
                        <a:fillRect/>
                      </a:stretch>
                    </p:blipFill>
                    <p:spPr bwMode="auto">
                      <a:xfrm>
                        <a:off x="2909466" y="4496574"/>
                        <a:ext cx="7302403" cy="2073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Click He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571708"/>
            <a:ext cx="4029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22207" y="3048208"/>
            <a:ext cx="2828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Spring Ligament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7850982" y="1702008"/>
            <a:ext cx="1700212" cy="1422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6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Posterior </a:t>
            </a:r>
            <a:r>
              <a:rPr lang="en-US" b="1" dirty="0" err="1">
                <a:solidFill>
                  <a:srgbClr val="09506B"/>
                </a:solidFill>
                <a:latin typeface="Barlow Condensed" pitchFamily="2" charset="77"/>
              </a:rPr>
              <a:t>Tibial</a:t>
            </a:r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 Tendon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Most common cause of adult acquired flatfoot deformity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“Progressive collapsing foot deformity”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PTT- inversion of the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hindfoot</a:t>
            </a:r>
            <a:endParaRPr lang="en-US" dirty="0">
              <a:solidFill>
                <a:srgbClr val="09506B"/>
              </a:solidFill>
              <a:latin typeface="Barlow Condensed" pitchFamily="2" charset="77"/>
            </a:endParaRP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Locks the transverse tarsal joint to allow triceps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surae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to drive plantarflexion and heel rise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602" y="1570768"/>
            <a:ext cx="5301465" cy="38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2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9FEF05-AB38-A044-898D-AB7A011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4391C-2D33-4045-B3A9-BC8B101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506B"/>
                </a:solidFill>
                <a:latin typeface="Barlow Condensed" pitchFamily="2" charset="77"/>
              </a:rPr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9B97-612B-2F41-9EA2-BF39265F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Pain at PTT insertion, medial swelling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Pain in sinus tarsi/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subfibular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region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Weakness and progressive pain with activity</a:t>
            </a:r>
          </a:p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Worsening foot deformity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8750-D41A-7347-921C-59A418A0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3833563"/>
          </a:xfrm>
        </p:spPr>
        <p:txBody>
          <a:bodyPr/>
          <a:lstStyle/>
          <a:p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Exam- 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Increased </a:t>
            </a:r>
            <a:r>
              <a:rPr lang="en-US" dirty="0" err="1">
                <a:solidFill>
                  <a:srgbClr val="09506B"/>
                </a:solidFill>
                <a:latin typeface="Barlow Condensed" pitchFamily="2" charset="77"/>
              </a:rPr>
              <a:t>hindfoot</a:t>
            </a:r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 valgus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Forefoot abduction- “too many toes sign”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Gastrocnemius tightness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Pain over PTT or in sinus</a:t>
            </a:r>
          </a:p>
          <a:p>
            <a:pPr lvl="1"/>
            <a:r>
              <a:rPr lang="en-US" dirty="0">
                <a:solidFill>
                  <a:srgbClr val="09506B"/>
                </a:solidFill>
                <a:latin typeface="Barlow Condensed" pitchFamily="2" charset="77"/>
              </a:rPr>
              <a:t>Inability to single leg heel rise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B280-C3DA-D247-B641-04B158141B68}"/>
              </a:ext>
            </a:extLst>
          </p:cNvPr>
          <p:cNvCxnSpPr>
            <a:cxnSpLocks/>
          </p:cNvCxnSpPr>
          <p:nvPr/>
        </p:nvCxnSpPr>
        <p:spPr>
          <a:xfrm>
            <a:off x="838200" y="1570768"/>
            <a:ext cx="3898692" cy="0"/>
          </a:xfrm>
          <a:prstGeom prst="line">
            <a:avLst/>
          </a:prstGeom>
          <a:ln w="57150">
            <a:solidFill>
              <a:srgbClr val="92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DAE215-64FB-4C43-BCA9-CE79E73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07" y="5779107"/>
            <a:ext cx="4148889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458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Hindfoot Deformity- Cavovarus and Pes Planovalgus</vt:lpstr>
      <vt:lpstr>Disclosures</vt:lpstr>
      <vt:lpstr>Outline</vt:lpstr>
      <vt:lpstr>So whats the big deal?</vt:lpstr>
      <vt:lpstr>Pes Planovalgus</vt:lpstr>
      <vt:lpstr>Pes Planovalgus</vt:lpstr>
      <vt:lpstr>Anatomy</vt:lpstr>
      <vt:lpstr>Posterior Tibial Tendon Dysfunction</vt:lpstr>
      <vt:lpstr>Presentation</vt:lpstr>
      <vt:lpstr>Presentation</vt:lpstr>
      <vt:lpstr>Cavovarus</vt:lpstr>
      <vt:lpstr>Presentation</vt:lpstr>
      <vt:lpstr>Presentation</vt:lpstr>
      <vt:lpstr>Radiographs</vt:lpstr>
      <vt:lpstr>Radiographs</vt:lpstr>
      <vt:lpstr>PowerPoint Presentation</vt:lpstr>
      <vt:lpstr>Treatment</vt:lpstr>
      <vt:lpstr>Surgical Management- Planovalgus</vt:lpstr>
      <vt:lpstr>Surgical Management- Cavovarus</vt:lpstr>
      <vt:lpstr>Take Home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I Hollingsworth</dc:creator>
  <cp:lastModifiedBy>Andrew Wohler</cp:lastModifiedBy>
  <cp:revision>18</cp:revision>
  <dcterms:created xsi:type="dcterms:W3CDTF">2022-01-07T23:23:46Z</dcterms:created>
  <dcterms:modified xsi:type="dcterms:W3CDTF">2023-06-15T15:13:52Z</dcterms:modified>
</cp:coreProperties>
</file>