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65" r:id="rId5"/>
    <p:sldId id="266" r:id="rId6"/>
    <p:sldId id="267" r:id="rId7"/>
    <p:sldId id="268" r:id="rId8"/>
    <p:sldId id="269" r:id="rId9"/>
    <p:sldId id="270" r:id="rId10"/>
    <p:sldId id="272" r:id="rId11"/>
    <p:sldId id="273" r:id="rId12"/>
    <p:sldId id="274" r:id="rId13"/>
    <p:sldId id="271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60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26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506B"/>
    <a:srgbClr val="92C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11C5B7-D95D-4FC5-A881-3DA93E08BDD2}" v="3" dt="2023-04-28T22:25:39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232E4-B14E-9E49-98BC-75ADFECFC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978BF-D63D-474C-ABC3-8301BB603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ABF0F-29F7-274B-97D5-1DBB3C01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C91E6-46DF-194B-8423-5BD062069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F0B49-3666-5343-BACE-54F5A9961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9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9A5C-EE6C-944A-BEFB-960258015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8D299D-362A-A94D-9BA1-AB251E798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73F5E-155E-AC48-A456-D2E9B03A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03B11-3C0E-1347-ACF5-644C0700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C80B7-9731-0A40-8D2D-2AE2DEB7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0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664689-7D7A-BE46-9E2E-05A6D4DCA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1F5ED-26F8-4E42-912F-0D479FE46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4729F-E295-5C41-983B-4150EDB8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8B791-5EA4-994A-BA7B-2AB15A9D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F0485-55D1-7E45-BA06-05476208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5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9286-E74F-CA47-BF7C-7951AFCF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5A85E-9732-784F-9DE6-7AA006B2D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897E4-A421-1947-B17C-7CFB4ED6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8C4ED-8696-6248-8BAA-A394BEF5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30DA3-F791-334C-857C-24076594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3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40F6-CDB7-8443-9E35-AB5D8E7AF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CF824-FE56-274E-A7A6-B7D5CA2A0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0709A-35BC-334D-87D3-CA5EF2F4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39A80-6CA9-BC47-9EAB-CD0511935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4F917-6CCF-1F4C-A1BB-BAFA2A8E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6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9C90-36BF-6049-8E62-F2A96017F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772E5-79A3-6F46-80B7-54B93E950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8A545-2C13-5E4C-98A1-4593E2C7D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C3BB3-8508-554C-8C3C-3F2F4FCE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6EA1F-BB64-FC40-986A-D45DD455B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78750-21F1-364F-B174-094EFAE5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5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4062-E94B-394C-A08E-2D5D32469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129B8-AE38-8A45-99A5-33620961D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E5215-8602-A945-94FD-3F91F91FB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D53C13-A623-664B-B5B8-62718D1EC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F582C-DAAE-1441-B173-78474D6BC1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FD0621-193B-9741-B571-5476A097C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E12A95-8841-EA4E-B68E-A7BDD8527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0947F4-0813-7D46-98A8-2CE83AFD0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6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2056-5A86-F540-A771-5629C1398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DFF1A4-F24D-4F40-99D0-DFBE56B3D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04115-BCBA-1845-94E9-0593162C6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82ADF-F9F5-9047-8852-ABDAA195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73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190DF5-6E82-3041-8578-28F0E11D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F431DB-683F-E64C-A261-1FF09C83D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2645D-AE3B-B94F-8571-2A75BD18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0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5C87A-2EDF-CD46-903E-D6E4BF4DE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8B3C4-7CEE-B748-A39D-720297DD9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411D6-4841-2D41-BFF7-9233E99C1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0284D-F5F3-764F-B999-105F80369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B1BF5-E53A-B64D-B32E-AD49BEB02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34445-39FA-2F4A-8DDC-CB89683C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4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132C9-58BA-E24B-B6AF-CE73506C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D9B10A-675E-CD4D-B12D-312C3DA361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43D71-A29E-3246-B558-CE22BA9BC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0EB0F-B8D7-4F45-83EB-7BDFF3FE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4A71E-2EA2-E742-BC30-087D2D102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F948B-4426-B647-8BF2-42C159686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1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CCDDA-239F-4946-9D3A-8D54375FA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F4E42-9588-9044-87FB-7D816717B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F31A8-2094-0A4F-AA13-2E86C3E3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F2EF6-3EB7-4E4F-A3AB-4DC44E46E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BE35-0411-BD42-9A02-37D7E12C4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1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673B898-A8C3-C344-9735-AC05E9E8B5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AA70F7A6-C9A6-1948-821B-766D1580592A}"/>
              </a:ext>
            </a:extLst>
          </p:cNvPr>
          <p:cNvSpPr/>
          <p:nvPr/>
        </p:nvSpPr>
        <p:spPr>
          <a:xfrm>
            <a:off x="-2443213" y="-262890"/>
            <a:ext cx="4088130" cy="7120890"/>
          </a:xfrm>
          <a:prstGeom prst="parallelogram">
            <a:avLst/>
          </a:prstGeom>
          <a:solidFill>
            <a:srgbClr val="095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7E70A-B1A7-524A-AACF-7DD12856B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3960" y="808038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b="1">
                <a:solidFill>
                  <a:srgbClr val="09506B"/>
                </a:solidFill>
                <a:latin typeface="Barlow Condensed" pitchFamily="2" charset="77"/>
              </a:rPr>
              <a:t>Nerve Injuries about the Foot and Ankle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36274-96F7-4140-9C8B-07D898F7E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62309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2800">
                <a:solidFill>
                  <a:srgbClr val="09506B"/>
                </a:solidFill>
                <a:latin typeface="Barlow Condensed Medium" pitchFamily="2" charset="77"/>
              </a:rPr>
              <a:t>Jonathan </a:t>
            </a:r>
            <a:r>
              <a:rPr lang="en-US" sz="2800" err="1">
                <a:solidFill>
                  <a:srgbClr val="09506B"/>
                </a:solidFill>
                <a:latin typeface="Barlow Condensed Medium" pitchFamily="2" charset="77"/>
              </a:rPr>
              <a:t>Smerek</a:t>
            </a:r>
            <a:r>
              <a:rPr lang="en-US" sz="2800">
                <a:solidFill>
                  <a:srgbClr val="09506B"/>
                </a:solidFill>
                <a:latin typeface="Barlow Condensed Medium" pitchFamily="2" charset="77"/>
              </a:rPr>
              <a:t>, M.D.</a:t>
            </a:r>
          </a:p>
          <a:p>
            <a:r>
              <a:rPr lang="en-US" sz="2800">
                <a:solidFill>
                  <a:srgbClr val="09506B"/>
                </a:solidFill>
                <a:latin typeface="Barlow Condensed Medium" pitchFamily="2" charset="77"/>
              </a:rPr>
              <a:t>Forte Sports Medicine and Orthopedics</a:t>
            </a:r>
          </a:p>
          <a:p>
            <a:r>
              <a:rPr lang="en-US" sz="2800">
                <a:solidFill>
                  <a:srgbClr val="09506B"/>
                </a:solidFill>
                <a:latin typeface="Barlow Condensed Medium" pitchFamily="2" charset="77"/>
              </a:rPr>
              <a:t>Foot and Ankle Reconstruction</a:t>
            </a:r>
          </a:p>
          <a:p>
            <a:r>
              <a:rPr lang="en-US" sz="2800">
                <a:solidFill>
                  <a:srgbClr val="09506B"/>
                </a:solidFill>
                <a:latin typeface="Barlow Condensed Medium" pitchFamily="2" charset="77"/>
              </a:rPr>
              <a:t>Indianapolis, IN</a:t>
            </a:r>
          </a:p>
          <a:p>
            <a:endParaRPr lang="en-US" sz="2800">
              <a:solidFill>
                <a:srgbClr val="09506B"/>
              </a:solidFill>
              <a:latin typeface="Barlow Condensed Medium" pitchFamily="2" charset="77"/>
            </a:endParaRPr>
          </a:p>
          <a:p>
            <a:endParaRPr lang="en-US" sz="2800">
              <a:solidFill>
                <a:srgbClr val="09506B"/>
              </a:solidFill>
              <a:latin typeface="Barlow Condensed Medium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7F84C0-5CDB-D44C-9937-63E2A37DBAF1}"/>
              </a:ext>
            </a:extLst>
          </p:cNvPr>
          <p:cNvSpPr/>
          <p:nvPr/>
        </p:nvSpPr>
        <p:spPr>
          <a:xfrm>
            <a:off x="11910646" y="0"/>
            <a:ext cx="281354" cy="6858000"/>
          </a:xfrm>
          <a:prstGeom prst="rect">
            <a:avLst/>
          </a:prstGeom>
          <a:solidFill>
            <a:srgbClr val="92C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C8F677-69D3-F841-825D-879F0EAA1213}"/>
              </a:ext>
            </a:extLst>
          </p:cNvPr>
          <p:cNvCxnSpPr>
            <a:cxnSpLocks/>
          </p:cNvCxnSpPr>
          <p:nvPr/>
        </p:nvCxnSpPr>
        <p:spPr>
          <a:xfrm flipH="1">
            <a:off x="1045343" y="-318452"/>
            <a:ext cx="1049154" cy="7361522"/>
          </a:xfrm>
          <a:prstGeom prst="line">
            <a:avLst/>
          </a:prstGeom>
          <a:ln w="260350">
            <a:solidFill>
              <a:srgbClr val="0950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855F6EE-BC04-C34B-A6AA-B58AD07D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555" y="5523146"/>
            <a:ext cx="4148889" cy="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22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solidFill>
                  <a:srgbClr val="09506B"/>
                </a:solidFill>
                <a:latin typeface="Barlow Condensed" pitchFamily="2" charset="77"/>
              </a:rPr>
              <a:t>History</a:t>
            </a:r>
            <a:endParaRPr lang="en-US" b="1">
              <a:solidFill>
                <a:srgbClr val="09506B"/>
              </a:solidFill>
              <a:latin typeface="Barlow Condensed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In the younger patient, peripheral nerve entrapment is “annoying” – Usually no limiting to athletes.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In the older patient, pain can be debilitating.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Surgical solutions can be effective, but it rare that a patient should require surgery.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Patient selection for surgery is critical!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2" descr="Female athlete with top of foot pain rubbing her foot.">
            <a:extLst>
              <a:ext uri="{FF2B5EF4-FFF2-40B4-BE49-F238E27FC236}">
                <a16:creationId xmlns:a16="http://schemas.microsoft.com/office/drawing/2014/main" id="{EB734FFB-AD59-18E6-2B7A-696E9008471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7" t="52126" r="6023" b="-6244"/>
          <a:stretch>
            <a:fillRect/>
          </a:stretch>
        </p:blipFill>
        <p:spPr bwMode="auto">
          <a:xfrm>
            <a:off x="6172200" y="2879039"/>
            <a:ext cx="5181600" cy="224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075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solidFill>
                  <a:srgbClr val="09506B"/>
                </a:solidFill>
                <a:latin typeface="Barlow Condensed" pitchFamily="2" charset="77"/>
              </a:rPr>
              <a:t>Physical Exam</a:t>
            </a:r>
            <a:endParaRPr lang="en-US" b="1">
              <a:solidFill>
                <a:srgbClr val="09506B"/>
              </a:solidFill>
              <a:latin typeface="Barlow Condensed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Accurate palpation along all peripheral nerves about the ankle.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Know that anatomy!!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“</a:t>
            </a:r>
            <a:r>
              <a:rPr lang="en-US" err="1">
                <a:solidFill>
                  <a:srgbClr val="09506B"/>
                </a:solidFill>
                <a:latin typeface="Barlow Condensed" pitchFamily="2" charset="77"/>
              </a:rPr>
              <a:t>Tinnel’s</a:t>
            </a:r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 sign”  - Palpation over nerve will elicit pain distally along the course of the nerve, or significant pain at the site of a neuroma.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Straight leg raise.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Note areas of lacerations and crush.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5" descr="Tarsal Tunnel Exam | Stanford Medicine 25 | Stanford Medicine">
            <a:extLst>
              <a:ext uri="{FF2B5EF4-FFF2-40B4-BE49-F238E27FC236}">
                <a16:creationId xmlns:a16="http://schemas.microsoft.com/office/drawing/2014/main" id="{CBAB832E-399F-8EBF-5EE2-6141A2C7B6F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32875" r="-4050" b="17740"/>
          <a:stretch>
            <a:fillRect/>
          </a:stretch>
        </p:blipFill>
        <p:spPr bwMode="auto">
          <a:xfrm>
            <a:off x="6172200" y="1933443"/>
            <a:ext cx="5181600" cy="362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679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solidFill>
                  <a:srgbClr val="09506B"/>
                </a:solidFill>
                <a:latin typeface="Barlow Condensed" pitchFamily="2" charset="77"/>
              </a:rPr>
              <a:t>Diagnostic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Weight bearing x-rays mandatory.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MRI – Frequently not beneficial in </a:t>
            </a:r>
            <a:r>
              <a:rPr lang="en-US" err="1">
                <a:solidFill>
                  <a:srgbClr val="09506B"/>
                </a:solidFill>
                <a:latin typeface="Barlow Condensed" pitchFamily="2" charset="77"/>
              </a:rPr>
              <a:t>pheripheral</a:t>
            </a:r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 nerve injuries, unless there is a mass compressing a nerve.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But patients will likely have had one already!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5" descr="Tarsal Tunnel Syndrome | OrthoPaedia">
            <a:extLst>
              <a:ext uri="{FF2B5EF4-FFF2-40B4-BE49-F238E27FC236}">
                <a16:creationId xmlns:a16="http://schemas.microsoft.com/office/drawing/2014/main" id="{45455606-9D39-E6EF-8F5D-59602E62DC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" b="7533"/>
          <a:stretch>
            <a:fillRect/>
          </a:stretch>
        </p:blipFill>
        <p:spPr bwMode="auto">
          <a:xfrm>
            <a:off x="6089984" y="1462495"/>
            <a:ext cx="5682916" cy="393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23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9F6B95-47FC-E54C-88B5-AD8983C964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900A7-C39F-6446-A4CD-F7808E0A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9506B"/>
                </a:solidFill>
                <a:latin typeface="Barlow Condensed" pitchFamily="2" charset="77"/>
              </a:rPr>
              <a:t>Diagnostic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EB7F-D2DE-9C42-B4C4-DFEA80D4B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352156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Electrodiagnostic studies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Remains the only diagnostic test we have to evaluate nerve function.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Frequently negative, especially with small sensory nerves in midfoot distally.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Test motor and sensory function.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Can help add diagnostic evidence that nerve injury is preexisting (radiculopathy)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Operator/physician dependent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4AB32B-AFD1-6948-86DF-AB96C3C80275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E305234-EE89-C843-B064-0A2721A35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46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9F6B95-47FC-E54C-88B5-AD8983C964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900A7-C39F-6446-A4CD-F7808E0A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9506B"/>
                </a:solidFill>
                <a:latin typeface="Barlow Condensed" pitchFamily="2" charset="77"/>
              </a:rPr>
              <a:t>Diagnostic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EB7F-D2DE-9C42-B4C4-DFEA80D4B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3521561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Posterior tibial nerve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EMG can be positive or negative, operator dependent.  Helps rule out radiculopathy and neuropathy.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High false positive – low specificity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High false negative – low sensitivity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Superficial peroneal nerve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EMG likely normal, not beneficial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Anterior tarsal tunnel syndrome/deep peroneal nerve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EMG unlikely to be beneficial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4AB32B-AFD1-6948-86DF-AB96C3C80275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E305234-EE89-C843-B064-0A2721A35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6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solidFill>
                  <a:srgbClr val="09506B"/>
                </a:solidFill>
                <a:latin typeface="Barlow Condensed" pitchFamily="2" charset="77"/>
              </a:rPr>
              <a:t> Posterior Tibial Nerve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History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Injury to the nerve can result from direct blow to the nerve in the posterior aspect of the ankle or crush injury to the ankle.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Stretch of nerve (neuropraxia) can occur in acute ankle sprains.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Seemingly simple ankle sprain can result in chronic, debilitating, ankle pain with lack of improvement.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3B837880-5EA0-A3C2-46BA-58576FD437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17" y="1642561"/>
            <a:ext cx="4759006" cy="408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386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solidFill>
                  <a:srgbClr val="09506B"/>
                </a:solidFill>
                <a:latin typeface="Barlow Condensed" pitchFamily="2" charset="77"/>
              </a:rPr>
              <a:t>Tarsal Tunnel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 fontScale="77500" lnSpcReduction="20000"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History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Complaints of vague ankle pain, with frequent radiation into plantar foot and toes.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Numbness, tingling, burning.  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Worse with standing and walking (as opposed to plantar fasciitis)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Pain at rest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Pain worse at night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+/- swelling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History of flatfoot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Complaints of spasms and cramping in the midfoot and leg (as nerve supplies </a:t>
            </a:r>
            <a:r>
              <a:rPr lang="en-US" err="1">
                <a:solidFill>
                  <a:srgbClr val="09506B"/>
                </a:solidFill>
                <a:latin typeface="Barlow Condensed" pitchFamily="2" charset="77"/>
              </a:rPr>
              <a:t>intrinsics</a:t>
            </a:r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 in foot)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Foot “feels swollen”, but actually is not.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Skin “changes color”, “feels cold”</a:t>
            </a: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6BD300F-D147-86C5-FD8B-E4E4B6D0AE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90" y="1497804"/>
            <a:ext cx="4355432" cy="405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629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solidFill>
                  <a:srgbClr val="09506B"/>
                </a:solidFill>
                <a:latin typeface="Barlow Condensed" pitchFamily="2" charset="77"/>
              </a:rPr>
              <a:t>Tarsal Tunnel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PE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Palpate along course of nerve.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Radiation of symptoms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No swelling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No improvement with rest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12" name="Content Placeholder 11" descr="A person's hand with a tattoo on it&#10;&#10;Description automatically generated with medium confidence">
            <a:extLst>
              <a:ext uri="{FF2B5EF4-FFF2-40B4-BE49-F238E27FC236}">
                <a16:creationId xmlns:a16="http://schemas.microsoft.com/office/drawing/2014/main" id="{42465F22-2F7E-FD1E-B72D-0A64A18ED1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1745" b="1358"/>
          <a:stretch/>
        </p:blipFill>
        <p:spPr>
          <a:xfrm>
            <a:off x="6273800" y="1803862"/>
            <a:ext cx="4891505" cy="3670568"/>
          </a:xfrm>
        </p:spPr>
      </p:pic>
    </p:spTree>
    <p:extLst>
      <p:ext uri="{BB962C8B-B14F-4D97-AF65-F5344CB8AC3E}">
        <p14:creationId xmlns:p14="http://schemas.microsoft.com/office/powerpoint/2010/main" val="779001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solidFill>
                  <a:srgbClr val="09506B"/>
                </a:solidFill>
                <a:latin typeface="Barlow Condensed" pitchFamily="2" charset="77"/>
              </a:rPr>
              <a:t>Tarsal Tunnel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Treatment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Conservative care always.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Medially posted inserts to take stretch off nerve.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Can use off the shelf inserts (no custom orthotics.)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06B73FF-D32F-F84F-E064-AAE4109211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086" y="1248113"/>
            <a:ext cx="315782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55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solidFill>
                  <a:srgbClr val="09506B"/>
                </a:solidFill>
                <a:latin typeface="Barlow Condensed" pitchFamily="2" charset="77"/>
              </a:rPr>
              <a:t>Tarsal Tunnel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Treatment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Specifically directed nerve medications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NSAIDs and narcotics usually not useful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Neurontin (Gabapentin)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Lyrica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Taken at night, can cause am drowsiness.  Most effective in individuals with </a:t>
            </a:r>
            <a:r>
              <a:rPr lang="en-US" err="1">
                <a:solidFill>
                  <a:srgbClr val="09506B"/>
                </a:solidFill>
                <a:latin typeface="Barlow Condensed" pitchFamily="2" charset="77"/>
              </a:rPr>
              <a:t>prexisting</a:t>
            </a:r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 nerve dysfunction. (Neuropathy, etc.)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Need for long term use</a:t>
            </a: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C81ED932-0F98-9717-8DAD-C62DF65730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t="13430" r="10440" b="14426"/>
          <a:stretch/>
        </p:blipFill>
        <p:spPr bwMode="auto">
          <a:xfrm>
            <a:off x="6934200" y="2381959"/>
            <a:ext cx="3272589" cy="214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393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9506B"/>
                </a:solidFill>
                <a:latin typeface="Barlow Condensed" pitchFamily="2" charset="77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Diagnosis of nerve injuries about foot and ankle can be straight forward – but almost never is….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Many confounding factors – trauma, neuropathy, radiculopathy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In the face of trauma, most injuries will resolve spontaneously (SPN in ankle sprains).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Most of the challenging nerve disorders are dynamic and result from mechanical stresses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“Wouldn’t an MRI show this?”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F563E572-C3DB-6188-05F8-02D5AF636D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3" r="4546" b="15286"/>
          <a:stretch>
            <a:fillRect/>
          </a:stretch>
        </p:blipFill>
        <p:spPr bwMode="auto">
          <a:xfrm>
            <a:off x="6172200" y="2220801"/>
            <a:ext cx="5257800" cy="30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642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solidFill>
                  <a:srgbClr val="09506B"/>
                </a:solidFill>
                <a:latin typeface="Barlow Condensed" pitchFamily="2" charset="77"/>
              </a:rPr>
              <a:t>Tarsal Tunnel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Treatment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Specifically directed nerve medications: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Neurogenic compounding creams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(Lidocaine, Gabapentin, </a:t>
            </a:r>
            <a:r>
              <a:rPr lang="en-US" err="1">
                <a:solidFill>
                  <a:srgbClr val="09506B"/>
                </a:solidFill>
                <a:latin typeface="Barlow Condensed" pitchFamily="2" charset="77"/>
              </a:rPr>
              <a:t>Voltaren</a:t>
            </a:r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)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No studies demonstrating efficacy.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Expensive.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Quality control?</a:t>
            </a: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DB325D4E-DEDA-104B-036D-B5B84DC128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27151"/>
            <a:ext cx="3175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261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solidFill>
                  <a:srgbClr val="09506B"/>
                </a:solidFill>
                <a:latin typeface="Barlow Condensed" pitchFamily="2" charset="77"/>
              </a:rPr>
              <a:t>Tarsal Tunnel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Treatment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Injection into tarsal tunnel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Can be both diagnostic and therapeutic.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Local anesthetic and steroid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Can require 2 injections.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E5327E8-BBE8-9ECC-FA58-55B88C08C7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190" y="1825625"/>
            <a:ext cx="4419600" cy="300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007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solidFill>
                  <a:srgbClr val="09506B"/>
                </a:solidFill>
                <a:latin typeface="Barlow Condensed" pitchFamily="2" charset="77"/>
              </a:rPr>
              <a:t>Tarsal Tunnel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Treatment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Surgical release can be reserved for patients who have (+)EMG for TT and who have had an excellent response to TT injection, but pain has returned.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60-70% good results, 20% no relief, and 10% can get worse as nerve can scar in again.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Furthermore, pt. can have excellent result, but then have pain return 6 months later.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51774864-FF84-5023-D3A6-6C5B75B66E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490" y="1427769"/>
            <a:ext cx="330361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83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103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Superficial Peroneal Nerve Neuritis and Entrapment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Anatomy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Purely sensory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Pain lateral calf, lateral foot and dorsum foot.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Extremely variable course.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F11E87E-F91D-CD7A-FE70-B6744B3E01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70768"/>
            <a:ext cx="3854450" cy="387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134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103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Superficial Peroneal Nerve Neuritis and Entrapment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Anatomy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Nerve can be entrapped as it exits between anterior and lateral compartments in distal anterior lateral 1/3 of leg.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Burning, radiating, but frequently vague leg and ankle pain.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No swelling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No improvement with prolonged rest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Worse with bracing and taping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Can be seen in the setting of chronic exertional compartment syndrome of the calf</a:t>
            </a: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A3537DA-1F3D-A4A4-CD64-EB0A5F83A7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5667" b="4115"/>
          <a:stretch>
            <a:fillRect/>
          </a:stretch>
        </p:blipFill>
        <p:spPr bwMode="auto">
          <a:xfrm>
            <a:off x="7668449" y="1576453"/>
            <a:ext cx="2290560" cy="404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257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65125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Superficial Peroneal Nerve Neuritis and Entrapment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Physical Exam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Tenderness directly over nerve at hiatus.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Tenderness elicited with stretch of SPN by stretching ankle in inversion.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Look for nerve on anterolateral ankle and trace proximally.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All diagnostic imaging usually negative, although NCV can be positive.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5C76BD09-9168-CB1C-343A-5F33725665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69736"/>
            <a:ext cx="5181600" cy="36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840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65125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Superficial Peroneal Nerve Neuritis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Treatment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Selective injections about nerve.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Lidoderm patches – Topical, self adhesive and transdermal, can deaden nerve sensation and decrease pain.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A511D8D-00E5-0CBD-2801-88063BA693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659" y="1651150"/>
            <a:ext cx="3455337" cy="355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135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65125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Superficial Peroneal Nerve Neuritis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Treatment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Frequent need for nerve release with fascial herniation.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70-80% successful.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Poor results for surgical release if pain if due to chronic stretch or significant traumatic crush injury.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Younger, healthy patients obviously fair better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E956CA11-5478-B35F-988B-6761FD33A0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180" y="1427769"/>
            <a:ext cx="326350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425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0B75919-9254-5746-9697-A8C3055C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2040E5-4D2B-244F-8793-1FD8AF14854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405F6D8-D34E-5342-9131-7B7766E12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EE002-0EDC-3047-83E1-D1D558091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9506B"/>
                </a:solidFill>
                <a:latin typeface="Barlow Condensed" pitchFamily="2" charset="77"/>
              </a:rPr>
              <a:t> Superficial Peroneal Nerve Entrapment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DF70C-39B0-C04A-A59D-5C5B1E5DE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31063"/>
            <a:ext cx="5157787" cy="519229"/>
          </a:xfrm>
        </p:spPr>
        <p:txBody>
          <a:bodyPr>
            <a:normAutofit/>
          </a:bodyPr>
          <a:lstStyle/>
          <a:p>
            <a:r>
              <a:rPr lang="en-US" sz="2600">
                <a:solidFill>
                  <a:srgbClr val="09506B"/>
                </a:solidFill>
                <a:latin typeface="Barlow Condensed SemiBold" pitchFamily="2" charset="77"/>
              </a:rPr>
              <a:t>Treatment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8CF6C8A3-AFAA-E598-1565-D95ACBDE80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73" y="2505075"/>
            <a:ext cx="4205817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1878695C-FE4A-6EBD-8CAF-8A37DAFF480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85" y="2505075"/>
            <a:ext cx="4205817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FE8072-FF05-FE17-3290-2A56DF682DD7}"/>
              </a:ext>
            </a:extLst>
          </p:cNvPr>
          <p:cNvSpPr txBox="1">
            <a:spLocks/>
          </p:cNvSpPr>
          <p:nvPr/>
        </p:nvSpPr>
        <p:spPr>
          <a:xfrm>
            <a:off x="6184899" y="1838267"/>
            <a:ext cx="5157787" cy="5192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solidFill>
                  <a:srgbClr val="09506B"/>
                </a:solidFill>
                <a:latin typeface="Barlow Condensed SemiBold" pitchFamily="2" charset="77"/>
              </a:rPr>
              <a:t>Hemostats pointing to SPN</a:t>
            </a:r>
          </a:p>
        </p:txBody>
      </p:sp>
    </p:spTree>
    <p:extLst>
      <p:ext uri="{BB962C8B-B14F-4D97-AF65-F5344CB8AC3E}">
        <p14:creationId xmlns:p14="http://schemas.microsoft.com/office/powerpoint/2010/main" val="591674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0B75919-9254-5746-9697-A8C3055C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2040E5-4D2B-244F-8793-1FD8AF14854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405F6D8-D34E-5342-9131-7B7766E12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EE002-0EDC-3047-83E1-D1D558091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9506B"/>
                </a:solidFill>
                <a:latin typeface="Barlow Condensed" pitchFamily="2" charset="77"/>
              </a:rPr>
              <a:t> Superficial Peroneal Nerve Entrapment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DF70C-39B0-C04A-A59D-5C5B1E5DE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31063"/>
            <a:ext cx="5157787" cy="519229"/>
          </a:xfrm>
        </p:spPr>
        <p:txBody>
          <a:bodyPr>
            <a:normAutofit/>
          </a:bodyPr>
          <a:lstStyle/>
          <a:p>
            <a:r>
              <a:rPr lang="en-US" sz="2600">
                <a:solidFill>
                  <a:srgbClr val="09506B"/>
                </a:solidFill>
                <a:latin typeface="Barlow Condensed SemiBold" pitchFamily="2" charset="77"/>
              </a:rPr>
              <a:t>Treatment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DADF97-8779-C74B-F38E-3195A2BAA2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35016" r="5022" b="12646"/>
          <a:stretch>
            <a:fillRect/>
          </a:stretch>
        </p:blipFill>
        <p:spPr bwMode="auto">
          <a:xfrm>
            <a:off x="839788" y="2505035"/>
            <a:ext cx="5157787" cy="25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0809A01-CBD9-E48C-2E70-1803A43CED7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95" y="1984290"/>
            <a:ext cx="4912784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380023-4D97-C286-AF3A-8E98E02B0CEE}"/>
              </a:ext>
            </a:extLst>
          </p:cNvPr>
          <p:cNvSpPr txBox="1">
            <a:spLocks/>
          </p:cNvSpPr>
          <p:nvPr/>
        </p:nvSpPr>
        <p:spPr>
          <a:xfrm>
            <a:off x="6315893" y="1501261"/>
            <a:ext cx="5157787" cy="5192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solidFill>
                  <a:srgbClr val="09506B"/>
                </a:solidFill>
                <a:latin typeface="Barlow Condensed SemiBold" pitchFamily="2" charset="77"/>
              </a:rPr>
              <a:t>Hemostats under tight fascia</a:t>
            </a:r>
          </a:p>
        </p:txBody>
      </p:sp>
    </p:spTree>
    <p:extLst>
      <p:ext uri="{BB962C8B-B14F-4D97-AF65-F5344CB8AC3E}">
        <p14:creationId xmlns:p14="http://schemas.microsoft.com/office/powerpoint/2010/main" val="574135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9F6B95-47FC-E54C-88B5-AD8983C964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900A7-C39F-6446-A4CD-F7808E0A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9506B"/>
                </a:solidFill>
                <a:latin typeface="Barlow Condensed" pitchFamily="2" charset="77"/>
              </a:rPr>
              <a:t>Introduction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EB7F-D2DE-9C42-B4C4-DFEA80D4B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352156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Many continued, chronic nerve disorders are the result of the “double-crush” syndrome.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A more proximal nerve disorder (radiculopathy, neuropathy), which may be subclinical, causes impairment of axoplasmic flow and diminishes the threshold for distal nerve symptoms from focal disease.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Metabolic, pharmacologic, rheumatologic, endocrinologic all can play roles.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4AB32B-AFD1-6948-86DF-AB96C3C80275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E305234-EE89-C843-B064-0A2721A35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05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0B75919-9254-5746-9697-A8C3055C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2040E5-4D2B-244F-8793-1FD8AF14854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405F6D8-D34E-5342-9131-7B7766E12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EE002-0EDC-3047-83E1-D1D558091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9506B"/>
                </a:solidFill>
                <a:latin typeface="Barlow Condensed" pitchFamily="2" charset="77"/>
              </a:rPr>
              <a:t> Superficial Peroneal Nerve Entrapment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DF70C-39B0-C04A-A59D-5C5B1E5DE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31063"/>
            <a:ext cx="5157787" cy="519229"/>
          </a:xfrm>
        </p:spPr>
        <p:txBody>
          <a:bodyPr>
            <a:normAutofit/>
          </a:bodyPr>
          <a:lstStyle/>
          <a:p>
            <a:r>
              <a:rPr lang="en-US" sz="2600">
                <a:solidFill>
                  <a:srgbClr val="09506B"/>
                </a:solidFill>
                <a:latin typeface="Barlow Condensed SemiBold" pitchFamily="2" charset="77"/>
              </a:rPr>
              <a:t>Treatment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05815A0-72C5-9FB1-C026-0F57DFC678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 b="9164"/>
          <a:stretch>
            <a:fillRect/>
          </a:stretch>
        </p:blipFill>
        <p:spPr bwMode="auto">
          <a:xfrm>
            <a:off x="902072" y="2444447"/>
            <a:ext cx="5157787" cy="287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32C9CDFB-B2F1-ECB1-BFD3-80A7009BB8A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53" y="2147497"/>
            <a:ext cx="4912784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7FA9EF-49A5-3E8C-FD97-BF90C2856887}"/>
              </a:ext>
            </a:extLst>
          </p:cNvPr>
          <p:cNvSpPr txBox="1">
            <a:spLocks/>
          </p:cNvSpPr>
          <p:nvPr/>
        </p:nvSpPr>
        <p:spPr>
          <a:xfrm>
            <a:off x="6515894" y="1570768"/>
            <a:ext cx="5157787" cy="5192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solidFill>
                  <a:srgbClr val="09506B"/>
                </a:solidFill>
                <a:latin typeface="Barlow Condensed SemiBold" pitchFamily="2" charset="77"/>
              </a:rPr>
              <a:t>SPN completely released as it dives deep into muscle</a:t>
            </a:r>
          </a:p>
        </p:txBody>
      </p:sp>
    </p:spTree>
    <p:extLst>
      <p:ext uri="{BB962C8B-B14F-4D97-AF65-F5344CB8AC3E}">
        <p14:creationId xmlns:p14="http://schemas.microsoft.com/office/powerpoint/2010/main" val="3585987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65125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 Deep peroneal nerve neuritis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Anatomy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Nerve quite superficial on the dorsum of the foot.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Easily irritated by tight shoe wear and repetitive athletic activity.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Patients complain of vague burning, aching pain in the midfoot and forefoot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Numbness, tingling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No swelling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Can have rest pain and pain at night with sheets on bare feet.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F797DEC-7792-E427-EF62-82E41E9AE5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"/>
          <a:stretch>
            <a:fillRect/>
          </a:stretch>
        </p:blipFill>
        <p:spPr bwMode="auto">
          <a:xfrm>
            <a:off x="6516219" y="1427769"/>
            <a:ext cx="457162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843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65125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 Deep peroneal nerve neuritis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Physical Exam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Tenderness over course of the nerve, frequent radiation proximally.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Possible ganglion cyst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No point tenderness over metatarsals, but vague diffuse tenderness.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Deep arthritic midfoot pain can irritate overlying deep peroneal nerve.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7EA86C3-B71F-087F-AE57-359CAEF496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r="4131" b="6552"/>
          <a:stretch>
            <a:fillRect/>
          </a:stretch>
        </p:blipFill>
        <p:spPr bwMode="auto">
          <a:xfrm>
            <a:off x="6491283" y="1494176"/>
            <a:ext cx="4543433" cy="422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246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65125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 Deep peroneal nerve neuritis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Physical Exam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Common for patients to complain of first webspace pain.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Patients will think it is a “bunion” as the source of pain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Pain at rest/barefoot/no relation to shoe wear – DPN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Pain with tight shoe wear only – Bunion is causing the pain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One of the more common causes of chronic foot pain after bunionectomy.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2" descr="Deformities | Benenati Foot and Ankle Care Centers">
            <a:extLst>
              <a:ext uri="{FF2B5EF4-FFF2-40B4-BE49-F238E27FC236}">
                <a16:creationId xmlns:a16="http://schemas.microsoft.com/office/drawing/2014/main" id="{5160E210-72BD-CB63-06B2-DF3603CFE1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1" t="10278" r="3699" b="3857"/>
          <a:stretch>
            <a:fillRect/>
          </a:stretch>
        </p:blipFill>
        <p:spPr bwMode="auto">
          <a:xfrm>
            <a:off x="6172200" y="1769644"/>
            <a:ext cx="5181600" cy="387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627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65125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 Deep peroneal nerve neuritis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Treatment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Conservative!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No need for boot immobilization.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Wide shoes, laces not tights.  Encourage sandals and flip flops.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Orthotics make it worse (more bulk)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Lidoderm patches.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Differential injections.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Surgery at 6 months at the earliest for nerve release.</a:t>
            </a: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74A489E-4A2A-D95F-14D1-48ACC0FBA2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527" y="1700627"/>
            <a:ext cx="3521489" cy="362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312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65125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 Deep peroneal nerve neuritis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Treatment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Surgical release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Crossing branches of the SPN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Superficial fascia over the EHB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Inferior extensor retinaculum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Deep fascia of the EHB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Fascia over the anterior tarsal tunnel</a:t>
            </a:r>
          </a:p>
          <a:p>
            <a:pPr lvl="2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80%-90% success long term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2" descr="Deep Peroneal Nerve Entrapment - Foot &amp; Ankle - Orthobullets">
            <a:extLst>
              <a:ext uri="{FF2B5EF4-FFF2-40B4-BE49-F238E27FC236}">
                <a16:creationId xmlns:a16="http://schemas.microsoft.com/office/drawing/2014/main" id="{ABCCE7DC-7AA7-B282-2373-81A2A38CEA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110" y="1307850"/>
            <a:ext cx="267476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106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65125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  Sural nerve neuritis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Anatomy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Nerve becomes superficial over the lateral aspect of the heel.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Supplies lateral heel and forefoot.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No motor function.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Can be crushed at the level of ankle by a forklift, tire, hit by cart, “something ran into my heel”.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Harvested for nerve graft for upper extremity.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58430F7-BDA7-364B-2AD9-E21404A8C4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911" y="1945598"/>
            <a:ext cx="3975100" cy="293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774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65125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  Sural nerve neuritis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Treatment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Selective injections about the nerve.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Lidoderm patches.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Shoe wear modification.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Neurectomy and burial in muscle reserved for chronic pain 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C60AB2B-D677-3F2D-E9D5-C49C95684A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44" y="1700627"/>
            <a:ext cx="5181600" cy="388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637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65125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Interdigital Neuroma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History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Frequently the source of chronic, vague forefoot pain.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Burning in forefoot, shooting electricity to toes.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Pain worse with tight, narrow toe box shoes.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No swelling, usually no traumatic or overuse etiology, and therefore should rarely be worker’s compensation injury.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D5447B82-796B-86DF-FCFB-3891C5D7A0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472" y="1462201"/>
            <a:ext cx="3483665" cy="41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79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65125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Interdigital Neuroma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Physical Exam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No lesser MTP tenderness with ROM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Webspace tenderness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Mulder’s click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Always proceed with webspace injection, as it can be diagnostic and therapeutic.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138286D-B282-DE95-907E-83B35C34C5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753200"/>
            <a:ext cx="43942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32FC042-E280-1726-9A9F-0DA461B4F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70" y="4332399"/>
            <a:ext cx="3180955" cy="216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696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9F6B95-47FC-E54C-88B5-AD8983C964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900A7-C39F-6446-A4CD-F7808E0A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9506B"/>
                </a:solidFill>
                <a:latin typeface="Barlow Condensed" pitchFamily="2" charset="77"/>
              </a:rPr>
              <a:t>Introduction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EB7F-D2DE-9C42-B4C4-DFEA80D4B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3521561"/>
          </a:xfrm>
        </p:spPr>
        <p:txBody>
          <a:bodyPr>
            <a:normAutofit fontScale="92500"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Bottom line:  It can be extremely difficult to elucidate cause in a patient with chronic debilitating nerve pain about the foot and ankle.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All I can go by to try to recreate the mechanism of injury and correlate with the physical exam findings.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Unfortunately, frequently no “test” that can corroborate diagnosis (</a:t>
            </a:r>
            <a:r>
              <a:rPr lang="en-US" err="1">
                <a:solidFill>
                  <a:srgbClr val="09506B"/>
                </a:solidFill>
                <a:latin typeface="Barlow Condensed" pitchFamily="2" charset="77"/>
              </a:rPr>
              <a:t>xray</a:t>
            </a:r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, MRI, CT, EMG).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This, combined with the long period of time it takes to show clinical improvement, can raise suspicion of malingering.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4AB32B-AFD1-6948-86DF-AB96C3C80275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E305234-EE89-C843-B064-0A2721A35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29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65125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>
                <a:solidFill>
                  <a:srgbClr val="09506B"/>
                </a:solidFill>
                <a:latin typeface="Barlow Condensed" pitchFamily="2" charset="77"/>
              </a:rPr>
              <a:t>Interdigital Neuroma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Treatment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Metatarsal pad proximal to webspace to offload it during weight bearing.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Wide toe box shoes.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2 injections maximum, can be curative.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Resection dorsal approach can relieve pain, but leaves permanent numbness to digits.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AA6E676D-67C0-D835-D730-02664C34DD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226" y="1690688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986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B07DE5C-0A06-8746-8628-E504C871EE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627C004-34DB-4944-8FF1-64FFC0569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806" y="2573250"/>
            <a:ext cx="7186388" cy="14372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CDB5B6-A134-A143-9914-8606127B3720}"/>
              </a:ext>
            </a:extLst>
          </p:cNvPr>
          <p:cNvSpPr/>
          <p:nvPr/>
        </p:nvSpPr>
        <p:spPr>
          <a:xfrm>
            <a:off x="0" y="0"/>
            <a:ext cx="12192000" cy="329784"/>
          </a:xfrm>
          <a:prstGeom prst="rect">
            <a:avLst/>
          </a:prstGeom>
          <a:solidFill>
            <a:srgbClr val="92C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DB23A-5011-E34A-9658-F73B8BE561EC}"/>
              </a:ext>
            </a:extLst>
          </p:cNvPr>
          <p:cNvSpPr/>
          <p:nvPr/>
        </p:nvSpPr>
        <p:spPr>
          <a:xfrm>
            <a:off x="0" y="5816184"/>
            <a:ext cx="12192000" cy="1097378"/>
          </a:xfrm>
          <a:prstGeom prst="rect">
            <a:avLst/>
          </a:prstGeom>
          <a:solidFill>
            <a:srgbClr val="095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73730-F81E-504C-9392-8BBD2B756F06}"/>
              </a:ext>
            </a:extLst>
          </p:cNvPr>
          <p:cNvSpPr txBox="1"/>
          <p:nvPr/>
        </p:nvSpPr>
        <p:spPr>
          <a:xfrm>
            <a:off x="3480216" y="5981747"/>
            <a:ext cx="5231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chemeClr val="bg1"/>
                </a:solidFill>
                <a:latin typeface="Barlow Condensed SemiBold" pitchFamily="2" charset="77"/>
              </a:rPr>
              <a:t>forteortho.com</a:t>
            </a:r>
            <a:endParaRPr lang="en-US" sz="3600" b="1">
              <a:solidFill>
                <a:schemeClr val="bg1"/>
              </a:solidFill>
              <a:latin typeface="Barlow Condensed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39960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9F6B95-47FC-E54C-88B5-AD8983C964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900A7-C39F-6446-A4CD-F7808E0A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9506B"/>
                </a:solidFill>
                <a:latin typeface="Barlow Condensed" pitchFamily="2" charset="77"/>
              </a:rPr>
              <a:t>Pathophysiology of nerve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EB7F-D2DE-9C42-B4C4-DFEA80D4B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352156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Multiple mechanisms of injury:  Stretch, compression, friction, pressure.  Ischemia also can play a role.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Peripheral nerves can contain motor, sensory or autonomic components, or more likely, a combination.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Motor deficit:  Foot drop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Sensory deficit: Numbness, tingling, hyperesthesia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Autonomic: Sweating, “feels cold”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4AB32B-AFD1-6948-86DF-AB96C3C80275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E305234-EE89-C843-B064-0A2721A35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8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9506B"/>
                </a:solidFill>
                <a:latin typeface="Barlow Condensed" pitchFamily="2" charset="77"/>
              </a:rPr>
              <a:t>Pathophysiology of nerve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3 types of nerve injury: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Neuropraxia (stretch injury):  Most common in ankle and midfoot sprains.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Nerve in continuity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Slowed conduction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Damaged myelin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10" name="Picture 7" descr="SciELO - Brasil - Traumatic injuries of peripheral nerves: a review with  emphasis on surgical indication Traumatic injuries of peripheral nerves: a  review with emphasis on surgical indication">
            <a:extLst>
              <a:ext uri="{FF2B5EF4-FFF2-40B4-BE49-F238E27FC236}">
                <a16:creationId xmlns:a16="http://schemas.microsoft.com/office/drawing/2014/main" id="{94A1254A-527E-95B0-EE07-EDC97898B0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36"/>
          <a:stretch>
            <a:fillRect/>
          </a:stretch>
        </p:blipFill>
        <p:spPr bwMode="auto">
          <a:xfrm>
            <a:off x="5963652" y="2543842"/>
            <a:ext cx="5970023" cy="182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739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9506B"/>
                </a:solidFill>
                <a:latin typeface="Barlow Condensed" pitchFamily="2" charset="77"/>
              </a:rPr>
              <a:t>Pathophysiology of nerve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Axonotmesis (Significant crush injury)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Complete loss of axons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Connective tissue is intact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Nerve regrowth is possible, but slow.</a:t>
            </a: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Content Placeholder 7" descr="SciELO - Brasil - Traumatic injuries of peripheral nerves: a review with  emphasis on surgical indication Traumatic injuries of peripheral nerves: a  review with emphasis on surgical indication">
            <a:extLst>
              <a:ext uri="{FF2B5EF4-FFF2-40B4-BE49-F238E27FC236}">
                <a16:creationId xmlns:a16="http://schemas.microsoft.com/office/drawing/2014/main" id="{01CFF12E-C636-B930-BB72-7A7840ECB6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02" r="49059"/>
          <a:stretch>
            <a:fillRect/>
          </a:stretch>
        </p:blipFill>
        <p:spPr bwMode="auto">
          <a:xfrm>
            <a:off x="6172200" y="2288167"/>
            <a:ext cx="5181600" cy="288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577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9506B"/>
                </a:solidFill>
                <a:latin typeface="Barlow Condensed" pitchFamily="2" charset="77"/>
              </a:rPr>
              <a:t>Pathophysiology of nerve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Neurotmesis (Transection injury)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Complete loss of axons, connective tissue and myelin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Small chance of nerve regrowth</a:t>
            </a:r>
          </a:p>
          <a:p>
            <a:pPr lvl="1"/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Likely painful neuroma formation.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7" descr="SciELO - Brasil - Traumatic injuries of peripheral nerves: a review with  emphasis on surgical indication Traumatic injuries of peripheral nerves: a  review with emphasis on surgical indication">
            <a:extLst>
              <a:ext uri="{FF2B5EF4-FFF2-40B4-BE49-F238E27FC236}">
                <a16:creationId xmlns:a16="http://schemas.microsoft.com/office/drawing/2014/main" id="{96C2868F-D60D-68EC-61A1-7B085743A6E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1" t="50278" r="-1"/>
          <a:stretch/>
        </p:blipFill>
        <p:spPr bwMode="auto">
          <a:xfrm>
            <a:off x="6304546" y="2357715"/>
            <a:ext cx="5049253" cy="293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328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9F6B95-47FC-E54C-88B5-AD8983C964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900A7-C39F-6446-A4CD-F7808E0A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9506B"/>
                </a:solidFill>
                <a:latin typeface="Barlow Condensed" pitchFamily="2" charset="77"/>
              </a:rPr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EB7F-D2DE-9C42-B4C4-DFEA80D4B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3521561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Patients will complain of burning, numbness, tingling.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Pain at rest.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Pain worse at night, “Sheets hurt my foot”, “I want to keep my ankle from turning in”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Pain not improving.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Worse with tight shoes, boots and braces.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“Feels swollen”, but actually minimal swelling.</a:t>
            </a:r>
          </a:p>
          <a:p>
            <a:r>
              <a:rPr lang="en-US">
                <a:solidFill>
                  <a:srgbClr val="09506B"/>
                </a:solidFill>
                <a:latin typeface="Barlow Condensed" pitchFamily="2" charset="77"/>
              </a:rPr>
              <a:t>Ask about radiating back, thigh, and calf pain</a:t>
            </a: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4AB32B-AFD1-6948-86DF-AB96C3C80275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E305234-EE89-C843-B064-0A2721A35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92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Nerve Injuries about the Foot and Ankle</vt:lpstr>
      <vt:lpstr>Introduction</vt:lpstr>
      <vt:lpstr>Introduction cont.</vt:lpstr>
      <vt:lpstr>Introduction cont.</vt:lpstr>
      <vt:lpstr>Pathophysiology of nerve injury</vt:lpstr>
      <vt:lpstr>Pathophysiology of nerve injury</vt:lpstr>
      <vt:lpstr>Pathophysiology of nerve injury</vt:lpstr>
      <vt:lpstr>Pathophysiology of nerve injury</vt:lpstr>
      <vt:lpstr>History</vt:lpstr>
      <vt:lpstr>History</vt:lpstr>
      <vt:lpstr>Physical Exam</vt:lpstr>
      <vt:lpstr>Diagnostic tests</vt:lpstr>
      <vt:lpstr>Diagnostic tests</vt:lpstr>
      <vt:lpstr>Diagnostic tests</vt:lpstr>
      <vt:lpstr> Posterior Tibial Nerve</vt:lpstr>
      <vt:lpstr>Tarsal Tunnel Syndrome</vt:lpstr>
      <vt:lpstr>Tarsal Tunnel Syndrome</vt:lpstr>
      <vt:lpstr>Tarsal Tunnel Syndrome</vt:lpstr>
      <vt:lpstr>Tarsal Tunnel Syndrome</vt:lpstr>
      <vt:lpstr>Tarsal Tunnel Syndrome</vt:lpstr>
      <vt:lpstr>Tarsal Tunnel Syndrome</vt:lpstr>
      <vt:lpstr>Tarsal Tunnel Syndrome</vt:lpstr>
      <vt:lpstr>Superficial Peroneal Nerve Neuritis and Entrapment</vt:lpstr>
      <vt:lpstr>Superficial Peroneal Nerve Neuritis and Entrapment</vt:lpstr>
      <vt:lpstr>Superficial Peroneal Nerve Neuritis and Entrapment</vt:lpstr>
      <vt:lpstr>Superficial Peroneal Nerve Neuritis</vt:lpstr>
      <vt:lpstr>Superficial Peroneal Nerve Neuritis</vt:lpstr>
      <vt:lpstr> Superficial Peroneal Nerve Entrapment</vt:lpstr>
      <vt:lpstr> Superficial Peroneal Nerve Entrapment</vt:lpstr>
      <vt:lpstr> Superficial Peroneal Nerve Entrapment</vt:lpstr>
      <vt:lpstr> Deep peroneal nerve neuritis</vt:lpstr>
      <vt:lpstr> Deep peroneal nerve neuritis</vt:lpstr>
      <vt:lpstr> Deep peroneal nerve neuritis</vt:lpstr>
      <vt:lpstr> Deep peroneal nerve neuritis</vt:lpstr>
      <vt:lpstr> Deep peroneal nerve neuritis</vt:lpstr>
      <vt:lpstr>  Sural nerve neuritis</vt:lpstr>
      <vt:lpstr>  Sural nerve neuritis</vt:lpstr>
      <vt:lpstr>Interdigital Neuroma</vt:lpstr>
      <vt:lpstr>Interdigital Neuroma</vt:lpstr>
      <vt:lpstr>Interdigital Neuroma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I Hollingsworth</dc:creator>
  <cp:revision>2</cp:revision>
  <dcterms:created xsi:type="dcterms:W3CDTF">2022-01-07T23:23:46Z</dcterms:created>
  <dcterms:modified xsi:type="dcterms:W3CDTF">2023-06-15T15:14:38Z</dcterms:modified>
</cp:coreProperties>
</file>