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6" r:id="rId3"/>
    <p:sldId id="258" r:id="rId4"/>
    <p:sldId id="283" r:id="rId5"/>
    <p:sldId id="257" r:id="rId6"/>
    <p:sldId id="274" r:id="rId7"/>
    <p:sldId id="275" r:id="rId8"/>
    <p:sldId id="280" r:id="rId9"/>
    <p:sldId id="271" r:id="rId10"/>
    <p:sldId id="276" r:id="rId11"/>
    <p:sldId id="265" r:id="rId12"/>
    <p:sldId id="270" r:id="rId13"/>
    <p:sldId id="272" r:id="rId14"/>
    <p:sldId id="263" r:id="rId15"/>
    <p:sldId id="262" r:id="rId16"/>
    <p:sldId id="267" r:id="rId17"/>
    <p:sldId id="268" r:id="rId18"/>
    <p:sldId id="277" r:id="rId19"/>
    <p:sldId id="278" r:id="rId20"/>
    <p:sldId id="279" r:id="rId21"/>
    <p:sldId id="284" r:id="rId22"/>
    <p:sldId id="285" r:id="rId23"/>
    <p:sldId id="286" r:id="rId24"/>
    <p:sldId id="259" r:id="rId25"/>
    <p:sldId id="260" r:id="rId26"/>
    <p:sldId id="261" r:id="rId27"/>
    <p:sldId id="269" r:id="rId28"/>
    <p:sldId id="287" r:id="rId29"/>
    <p:sldId id="281" r:id="rId30"/>
    <p:sldId id="264" r:id="rId31"/>
    <p:sldId id="27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A3D0-8A50-40BE-AE70-C1ACA224B54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AC33-D701-4DB7-A7E6-D7861789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9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A3D0-8A50-40BE-AE70-C1ACA224B54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AC33-D701-4DB7-A7E6-D7861789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3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A3D0-8A50-40BE-AE70-C1ACA224B54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AC33-D701-4DB7-A7E6-D7861789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03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A3D0-8A50-40BE-AE70-C1ACA224B54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AC33-D701-4DB7-A7E6-D786178948A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2016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A3D0-8A50-40BE-AE70-C1ACA224B54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AC33-D701-4DB7-A7E6-D7861789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63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A3D0-8A50-40BE-AE70-C1ACA224B54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AC33-D701-4DB7-A7E6-D7861789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73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A3D0-8A50-40BE-AE70-C1ACA224B54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AC33-D701-4DB7-A7E6-D7861789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05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A3D0-8A50-40BE-AE70-C1ACA224B54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AC33-D701-4DB7-A7E6-D7861789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34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A3D0-8A50-40BE-AE70-C1ACA224B54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AC33-D701-4DB7-A7E6-D7861789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7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A3D0-8A50-40BE-AE70-C1ACA224B54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AC33-D701-4DB7-A7E6-D7861789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4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A3D0-8A50-40BE-AE70-C1ACA224B54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AC33-D701-4DB7-A7E6-D7861789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4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A3D0-8A50-40BE-AE70-C1ACA224B54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AC33-D701-4DB7-A7E6-D7861789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6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A3D0-8A50-40BE-AE70-C1ACA224B54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AC33-D701-4DB7-A7E6-D7861789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7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A3D0-8A50-40BE-AE70-C1ACA224B54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AC33-D701-4DB7-A7E6-D7861789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5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A3D0-8A50-40BE-AE70-C1ACA224B54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AC33-D701-4DB7-A7E6-D7861789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2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A3D0-8A50-40BE-AE70-C1ACA224B54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AC33-D701-4DB7-A7E6-D7861789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8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A3D0-8A50-40BE-AE70-C1ACA224B54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AC33-D701-4DB7-A7E6-D7861789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9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4A3D0-8A50-40BE-AE70-C1ACA224B54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3AC33-D701-4DB7-A7E6-D7861789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870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DBB1A9-22FF-46E7-97B9-AE547747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BEB3F-418E-4288-BF50-544B35B7D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2703" y="1289888"/>
            <a:ext cx="5854698" cy="4278224"/>
          </a:xfrm>
        </p:spPr>
        <p:txBody>
          <a:bodyPr anchor="ctr">
            <a:normAutofit/>
          </a:bodyPr>
          <a:lstStyle/>
          <a:p>
            <a:pPr algn="r"/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Shane Rose MD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C7C19A-A241-43C0-AE3C-6D0BE51AF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8221" y="1289889"/>
            <a:ext cx="2989891" cy="4278223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Medical Director Rayus Radiology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1AAD47-56AD-4EE6-A88C-981D060D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7811" y="2473325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390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ire&#10;&#10;Description automatically generated with low confidence">
            <a:extLst>
              <a:ext uri="{FF2B5EF4-FFF2-40B4-BE49-F238E27FC236}">
                <a16:creationId xmlns:a16="http://schemas.microsoft.com/office/drawing/2014/main" id="{7FD6C253-EDB6-4FF1-9850-2C5411C9B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1" y="275722"/>
            <a:ext cx="5660001" cy="6306555"/>
          </a:xfrm>
          <a:prstGeom prst="rect">
            <a:avLst/>
          </a:prstGeom>
        </p:spPr>
      </p:pic>
      <p:pic>
        <p:nvPicPr>
          <p:cNvPr id="5" name="Picture 4" descr="A picture containing wall, person, indoor, sport&#10;&#10;Description automatically generated">
            <a:extLst>
              <a:ext uri="{FF2B5EF4-FFF2-40B4-BE49-F238E27FC236}">
                <a16:creationId xmlns:a16="http://schemas.microsoft.com/office/drawing/2014/main" id="{2DC17B40-CB3F-4894-B3E5-20603A879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418" y="1806678"/>
            <a:ext cx="3619500" cy="304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051610-90AB-47BF-9134-3D27EF455652}"/>
              </a:ext>
            </a:extLst>
          </p:cNvPr>
          <p:cNvSpPr txBox="1"/>
          <p:nvPr/>
        </p:nvSpPr>
        <p:spPr>
          <a:xfrm>
            <a:off x="2633354" y="5603158"/>
            <a:ext cx="650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Transient positional pseudarthrosis of the spinous processes</a:t>
            </a:r>
          </a:p>
        </p:txBody>
      </p:sp>
    </p:spTree>
    <p:extLst>
      <p:ext uri="{BB962C8B-B14F-4D97-AF65-F5344CB8AC3E}">
        <p14:creationId xmlns:p14="http://schemas.microsoft.com/office/powerpoint/2010/main" val="380329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9E76ED8-2217-4DAE-8126-4839C8EDE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9589"/>
            <a:ext cx="12192000" cy="54588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183F7D-F6EB-4404-979D-67A0053C87D9}"/>
              </a:ext>
            </a:extLst>
          </p:cNvPr>
          <p:cNvSpPr txBox="1"/>
          <p:nvPr/>
        </p:nvSpPr>
        <p:spPr>
          <a:xfrm>
            <a:off x="5048249" y="5629275"/>
            <a:ext cx="2095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Lumbar Instability</a:t>
            </a:r>
          </a:p>
        </p:txBody>
      </p:sp>
    </p:spTree>
    <p:extLst>
      <p:ext uri="{BB962C8B-B14F-4D97-AF65-F5344CB8AC3E}">
        <p14:creationId xmlns:p14="http://schemas.microsoft.com/office/powerpoint/2010/main" val="3508884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61E33531-3999-4964-9568-7F7692C2B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713"/>
            <a:ext cx="12192000" cy="60545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73DCBE-A889-45B8-826D-9B17E9235EB3}"/>
              </a:ext>
            </a:extLst>
          </p:cNvPr>
          <p:cNvSpPr txBox="1"/>
          <p:nvPr/>
        </p:nvSpPr>
        <p:spPr>
          <a:xfrm>
            <a:off x="3819525" y="5681662"/>
            <a:ext cx="455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Bilateral Pars </a:t>
            </a:r>
            <a:r>
              <a:rPr lang="en-US" dirty="0" err="1">
                <a:solidFill>
                  <a:srgbClr val="FFFF00"/>
                </a:solidFill>
              </a:rPr>
              <a:t>Fx</a:t>
            </a:r>
            <a:r>
              <a:rPr lang="en-US" dirty="0">
                <a:solidFill>
                  <a:srgbClr val="FFFF00"/>
                </a:solidFill>
              </a:rPr>
              <a:t> – foraminal compression</a:t>
            </a:r>
          </a:p>
        </p:txBody>
      </p:sp>
    </p:spTree>
    <p:extLst>
      <p:ext uri="{BB962C8B-B14F-4D97-AF65-F5344CB8AC3E}">
        <p14:creationId xmlns:p14="http://schemas.microsoft.com/office/powerpoint/2010/main" val="3478073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5162EC1-012D-4A6C-B476-91562358E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2" y="47625"/>
            <a:ext cx="1130283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83B03C-A37A-44F4-B1FC-60F68B743846}"/>
              </a:ext>
            </a:extLst>
          </p:cNvPr>
          <p:cNvSpPr txBox="1"/>
          <p:nvPr/>
        </p:nvSpPr>
        <p:spPr>
          <a:xfrm>
            <a:off x="3200400" y="595558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Bilateral Pars </a:t>
            </a:r>
            <a:r>
              <a:rPr lang="en-US" dirty="0" err="1">
                <a:solidFill>
                  <a:srgbClr val="FFFF00"/>
                </a:solidFill>
              </a:rPr>
              <a:t>fx</a:t>
            </a:r>
            <a:r>
              <a:rPr lang="en-US" dirty="0">
                <a:solidFill>
                  <a:srgbClr val="FFFF00"/>
                </a:solidFill>
              </a:rPr>
              <a:t>. Chronic Right and subacute left</a:t>
            </a:r>
          </a:p>
        </p:txBody>
      </p:sp>
    </p:spTree>
    <p:extLst>
      <p:ext uri="{BB962C8B-B14F-4D97-AF65-F5344CB8AC3E}">
        <p14:creationId xmlns:p14="http://schemas.microsoft.com/office/powerpoint/2010/main" val="869893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93E2787-C105-489C-91C4-FBD925FD2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69" y="0"/>
            <a:ext cx="907366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6A909C-40DE-4FF7-A130-C8A3CEA0CC94}"/>
              </a:ext>
            </a:extLst>
          </p:cNvPr>
          <p:cNvSpPr txBox="1"/>
          <p:nvPr/>
        </p:nvSpPr>
        <p:spPr>
          <a:xfrm>
            <a:off x="4814887" y="5876925"/>
            <a:ext cx="256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Discal Cyst rupture</a:t>
            </a:r>
          </a:p>
        </p:txBody>
      </p:sp>
    </p:spTree>
    <p:extLst>
      <p:ext uri="{BB962C8B-B14F-4D97-AF65-F5344CB8AC3E}">
        <p14:creationId xmlns:p14="http://schemas.microsoft.com/office/powerpoint/2010/main" val="2205689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different, posing&#10;&#10;Description automatically generated">
            <a:extLst>
              <a:ext uri="{FF2B5EF4-FFF2-40B4-BE49-F238E27FC236}">
                <a16:creationId xmlns:a16="http://schemas.microsoft.com/office/drawing/2014/main" id="{9DC079C6-95DA-43DD-992A-5A8BC1AB5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37" y="85725"/>
            <a:ext cx="7781925" cy="6686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544E35-732B-41CE-B09F-615C7FC0C154}"/>
              </a:ext>
            </a:extLst>
          </p:cNvPr>
          <p:cNvSpPr txBox="1"/>
          <p:nvPr/>
        </p:nvSpPr>
        <p:spPr>
          <a:xfrm>
            <a:off x="4560092" y="6029325"/>
            <a:ext cx="307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Vacuum Discal cyst rupture</a:t>
            </a:r>
          </a:p>
        </p:txBody>
      </p:sp>
    </p:spTree>
    <p:extLst>
      <p:ext uri="{BB962C8B-B14F-4D97-AF65-F5344CB8AC3E}">
        <p14:creationId xmlns:p14="http://schemas.microsoft.com/office/powerpoint/2010/main" val="4189036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AE4EB7D-B5EE-442F-BE00-DBC323E0E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68" y="0"/>
            <a:ext cx="874286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316460-9CA4-47CD-A75A-6E70EFABCC15}"/>
              </a:ext>
            </a:extLst>
          </p:cNvPr>
          <p:cNvSpPr txBox="1"/>
          <p:nvPr/>
        </p:nvSpPr>
        <p:spPr>
          <a:xfrm>
            <a:off x="4410075" y="5676900"/>
            <a:ext cx="3876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Intrathecal Nerve Root redundancy due to high grade stenosis</a:t>
            </a:r>
          </a:p>
        </p:txBody>
      </p:sp>
    </p:spTree>
    <p:extLst>
      <p:ext uri="{BB962C8B-B14F-4D97-AF65-F5344CB8AC3E}">
        <p14:creationId xmlns:p14="http://schemas.microsoft.com/office/powerpoint/2010/main" val="2758310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C0A1772-8BBB-420F-8A3E-D14EEFCC8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1" y="105878"/>
            <a:ext cx="11962975" cy="66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188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ack, watch, engine&#10;&#10;Description automatically generated">
            <a:extLst>
              <a:ext uri="{FF2B5EF4-FFF2-40B4-BE49-F238E27FC236}">
                <a16:creationId xmlns:a16="http://schemas.microsoft.com/office/drawing/2014/main" id="{626BF2C5-66A8-4CAC-B6C8-9E8138811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56" y="85718"/>
            <a:ext cx="5881687" cy="64988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2433E8-D9D4-4DCC-A2E1-711A5EA030D3}"/>
              </a:ext>
            </a:extLst>
          </p:cNvPr>
          <p:cNvSpPr txBox="1"/>
          <p:nvPr/>
        </p:nvSpPr>
        <p:spPr>
          <a:xfrm>
            <a:off x="4168876" y="5984158"/>
            <a:ext cx="385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ISL strain and disruption after MVA</a:t>
            </a:r>
          </a:p>
        </p:txBody>
      </p:sp>
    </p:spTree>
    <p:extLst>
      <p:ext uri="{BB962C8B-B14F-4D97-AF65-F5344CB8AC3E}">
        <p14:creationId xmlns:p14="http://schemas.microsoft.com/office/powerpoint/2010/main" val="3830881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2346A12-082E-4C53-9228-782BEE1BF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94" y="0"/>
            <a:ext cx="1082961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97AC5A-187B-4725-A8B4-E8BD7A204AF8}"/>
              </a:ext>
            </a:extLst>
          </p:cNvPr>
          <p:cNvSpPr txBox="1"/>
          <p:nvPr/>
        </p:nvSpPr>
        <p:spPr>
          <a:xfrm>
            <a:off x="4195761" y="6134100"/>
            <a:ext cx="380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Compression fracture - Observed</a:t>
            </a:r>
          </a:p>
        </p:txBody>
      </p:sp>
    </p:spTree>
    <p:extLst>
      <p:ext uri="{BB962C8B-B14F-4D97-AF65-F5344CB8AC3E}">
        <p14:creationId xmlns:p14="http://schemas.microsoft.com/office/powerpoint/2010/main" val="418350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BB003067-7E86-438A-8A3D-0C08ACB2B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82" y="47625"/>
            <a:ext cx="1098583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389200-E0D5-4182-B90D-DB3831B86F68}"/>
              </a:ext>
            </a:extLst>
          </p:cNvPr>
          <p:cNvSpPr txBox="1"/>
          <p:nvPr/>
        </p:nvSpPr>
        <p:spPr>
          <a:xfrm>
            <a:off x="5286374" y="5981700"/>
            <a:ext cx="161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c/o Stiff neck</a:t>
            </a:r>
          </a:p>
        </p:txBody>
      </p:sp>
    </p:spTree>
    <p:extLst>
      <p:ext uri="{BB962C8B-B14F-4D97-AF65-F5344CB8AC3E}">
        <p14:creationId xmlns:p14="http://schemas.microsoft.com/office/powerpoint/2010/main" val="817584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7D97AFB-BDD5-4D6B-B5E1-EB16ED191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43"/>
            <a:ext cx="12192000" cy="5747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FE9F95-8BCB-4527-882E-26CAC56515DC}"/>
              </a:ext>
            </a:extLst>
          </p:cNvPr>
          <p:cNvSpPr txBox="1"/>
          <p:nvPr/>
        </p:nvSpPr>
        <p:spPr>
          <a:xfrm>
            <a:off x="4067175" y="5591175"/>
            <a:ext cx="405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6wk progression during observation</a:t>
            </a:r>
          </a:p>
        </p:txBody>
      </p:sp>
    </p:spTree>
    <p:extLst>
      <p:ext uri="{BB962C8B-B14F-4D97-AF65-F5344CB8AC3E}">
        <p14:creationId xmlns:p14="http://schemas.microsoft.com/office/powerpoint/2010/main" val="3744896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underwear, underpants&#10;&#10;Description automatically generated">
            <a:extLst>
              <a:ext uri="{FF2B5EF4-FFF2-40B4-BE49-F238E27FC236}">
                <a16:creationId xmlns:a16="http://schemas.microsoft.com/office/drawing/2014/main" id="{A3A2CF56-5B90-4E12-8249-CD828274E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379"/>
            <a:ext cx="12192000" cy="580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19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close&#10;&#10;Description automatically generated">
            <a:extLst>
              <a:ext uri="{FF2B5EF4-FFF2-40B4-BE49-F238E27FC236}">
                <a16:creationId xmlns:a16="http://schemas.microsoft.com/office/drawing/2014/main" id="{1697ECB9-2EE3-4F70-B27F-E54CF8DE9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81" y="0"/>
            <a:ext cx="6974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53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994B572-9FE7-42D4-9B33-5A8B38928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719"/>
            <a:ext cx="12192000" cy="655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73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DF0672D-1170-4AE5-9B96-ECBADFBA7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99"/>
            <a:ext cx="12192000" cy="6019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3ACC61-3674-4B7E-8731-B542833EAA73}"/>
              </a:ext>
            </a:extLst>
          </p:cNvPr>
          <p:cNvSpPr txBox="1"/>
          <p:nvPr/>
        </p:nvSpPr>
        <p:spPr>
          <a:xfrm>
            <a:off x="5043487" y="5648325"/>
            <a:ext cx="210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Diastematomyelia</a:t>
            </a:r>
          </a:p>
        </p:txBody>
      </p:sp>
    </p:spTree>
    <p:extLst>
      <p:ext uri="{BB962C8B-B14F-4D97-AF65-F5344CB8AC3E}">
        <p14:creationId xmlns:p14="http://schemas.microsoft.com/office/powerpoint/2010/main" val="3985707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F2877AC5-3219-40D2-B9BB-99180EF3D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916"/>
            <a:ext cx="12192000" cy="60161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DCD59B-975B-4432-8773-D3B695AE9624}"/>
              </a:ext>
            </a:extLst>
          </p:cNvPr>
          <p:cNvSpPr txBox="1"/>
          <p:nvPr/>
        </p:nvSpPr>
        <p:spPr>
          <a:xfrm>
            <a:off x="5057775" y="5934075"/>
            <a:ext cx="207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Diastematomyelia</a:t>
            </a:r>
          </a:p>
        </p:txBody>
      </p:sp>
    </p:spTree>
    <p:extLst>
      <p:ext uri="{BB962C8B-B14F-4D97-AF65-F5344CB8AC3E}">
        <p14:creationId xmlns:p14="http://schemas.microsoft.com/office/powerpoint/2010/main" val="2106778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8DD9018-16F2-4627-BC55-A238BA14D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571500"/>
            <a:ext cx="984885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F7D07F-9088-4C83-B65A-E5C91A4FB814}"/>
              </a:ext>
            </a:extLst>
          </p:cNvPr>
          <p:cNvSpPr txBox="1"/>
          <p:nvPr/>
        </p:nvSpPr>
        <p:spPr>
          <a:xfrm>
            <a:off x="4867276" y="5638800"/>
            <a:ext cx="207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Diastematomyelia</a:t>
            </a:r>
          </a:p>
        </p:txBody>
      </p:sp>
    </p:spTree>
    <p:extLst>
      <p:ext uri="{BB962C8B-B14F-4D97-AF65-F5344CB8AC3E}">
        <p14:creationId xmlns:p14="http://schemas.microsoft.com/office/powerpoint/2010/main" val="3063507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lass&#10;&#10;Description automatically generated">
            <a:extLst>
              <a:ext uri="{FF2B5EF4-FFF2-40B4-BE49-F238E27FC236}">
                <a16:creationId xmlns:a16="http://schemas.microsoft.com/office/drawing/2014/main" id="{40780D88-B25C-48BF-B16E-2C44F3022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81" y="0"/>
            <a:ext cx="756443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295B2F-F55C-4496-9125-B7A186C5659C}"/>
              </a:ext>
            </a:extLst>
          </p:cNvPr>
          <p:cNvSpPr txBox="1"/>
          <p:nvPr/>
        </p:nvSpPr>
        <p:spPr>
          <a:xfrm>
            <a:off x="4081462" y="6143625"/>
            <a:ext cx="402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Looping foraminal Vertebral Artery</a:t>
            </a:r>
          </a:p>
        </p:txBody>
      </p:sp>
    </p:spTree>
    <p:extLst>
      <p:ext uri="{BB962C8B-B14F-4D97-AF65-F5344CB8AC3E}">
        <p14:creationId xmlns:p14="http://schemas.microsoft.com/office/powerpoint/2010/main" val="940793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onitor, indoor&#10;&#10;Description automatically generated">
            <a:extLst>
              <a:ext uri="{FF2B5EF4-FFF2-40B4-BE49-F238E27FC236}">
                <a16:creationId xmlns:a16="http://schemas.microsoft.com/office/drawing/2014/main" id="{FEE54876-F2B7-446C-9345-827E9FFF1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641"/>
            <a:ext cx="12192000" cy="5974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A32088-8D19-427E-B1D4-A907BD06A2C1}"/>
              </a:ext>
            </a:extLst>
          </p:cNvPr>
          <p:cNvSpPr txBox="1"/>
          <p:nvPr/>
        </p:nvSpPr>
        <p:spPr>
          <a:xfrm>
            <a:off x="5014451" y="5756788"/>
            <a:ext cx="216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ICA Variant course</a:t>
            </a:r>
          </a:p>
        </p:txBody>
      </p:sp>
    </p:spTree>
    <p:extLst>
      <p:ext uri="{BB962C8B-B14F-4D97-AF65-F5344CB8AC3E}">
        <p14:creationId xmlns:p14="http://schemas.microsoft.com/office/powerpoint/2010/main" val="2239293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2BCFD182-0346-4171-B28E-8CBAA32CF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25" y="0"/>
            <a:ext cx="111251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C874CB-42F6-4FF5-B4C3-79BD2AC02978}"/>
              </a:ext>
            </a:extLst>
          </p:cNvPr>
          <p:cNvSpPr txBox="1"/>
          <p:nvPr/>
        </p:nvSpPr>
        <p:spPr>
          <a:xfrm>
            <a:off x="4847302" y="6051755"/>
            <a:ext cx="2497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C1/2 lateral Mass DJD</a:t>
            </a:r>
          </a:p>
        </p:txBody>
      </p:sp>
    </p:spTree>
    <p:extLst>
      <p:ext uri="{BB962C8B-B14F-4D97-AF65-F5344CB8AC3E}">
        <p14:creationId xmlns:p14="http://schemas.microsoft.com/office/powerpoint/2010/main" val="154216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B5A4AF2-E4EF-4E88-B6FC-FF3BA1EE3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550"/>
            <a:ext cx="12192000" cy="465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61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0C9CA98-F7F0-4232-B396-EC024AB3A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630"/>
            <a:ext cx="12192000" cy="59807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AE8F16-2D97-4B83-B93A-7A4944E42C71}"/>
              </a:ext>
            </a:extLst>
          </p:cNvPr>
          <p:cNvSpPr txBox="1"/>
          <p:nvPr/>
        </p:nvSpPr>
        <p:spPr>
          <a:xfrm>
            <a:off x="5191125" y="5638800"/>
            <a:ext cx="180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Encephalocele</a:t>
            </a:r>
          </a:p>
        </p:txBody>
      </p:sp>
    </p:spTree>
    <p:extLst>
      <p:ext uri="{BB962C8B-B14F-4D97-AF65-F5344CB8AC3E}">
        <p14:creationId xmlns:p14="http://schemas.microsoft.com/office/powerpoint/2010/main" val="2237931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BDCF63-47E5-41F0-99C7-FF96025D9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510"/>
            <a:ext cx="12192000" cy="6546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0A6F6C-9A76-4B8E-A622-070E5CE309B5}"/>
              </a:ext>
            </a:extLst>
          </p:cNvPr>
          <p:cNvSpPr txBox="1"/>
          <p:nvPr/>
        </p:nvSpPr>
        <p:spPr>
          <a:xfrm>
            <a:off x="3549445" y="6189099"/>
            <a:ext cx="509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19yo 4 days severe headache after ‘Slap-fight’</a:t>
            </a:r>
          </a:p>
        </p:txBody>
      </p:sp>
    </p:spTree>
    <p:extLst>
      <p:ext uri="{BB962C8B-B14F-4D97-AF65-F5344CB8AC3E}">
        <p14:creationId xmlns:p14="http://schemas.microsoft.com/office/powerpoint/2010/main" val="146696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6E32D8D-FF3B-494E-A61A-8207A2050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96" y="0"/>
            <a:ext cx="863380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E18201-275D-4789-B869-B76E6A6963E3}"/>
              </a:ext>
            </a:extLst>
          </p:cNvPr>
          <p:cNvSpPr txBox="1"/>
          <p:nvPr/>
        </p:nvSpPr>
        <p:spPr>
          <a:xfrm>
            <a:off x="5553075" y="5986462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2yr ASD</a:t>
            </a:r>
          </a:p>
        </p:txBody>
      </p:sp>
    </p:spTree>
    <p:extLst>
      <p:ext uri="{BB962C8B-B14F-4D97-AF65-F5344CB8AC3E}">
        <p14:creationId xmlns:p14="http://schemas.microsoft.com/office/powerpoint/2010/main" val="257471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8768EF4-49A1-41B2-B685-6655CBDE1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032" y="228965"/>
            <a:ext cx="7519554" cy="64000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906C3A-2FAE-40EB-AAA3-A842177BC8C1}"/>
              </a:ext>
            </a:extLst>
          </p:cNvPr>
          <p:cNvSpPr txBox="1"/>
          <p:nvPr/>
        </p:nvSpPr>
        <p:spPr>
          <a:xfrm>
            <a:off x="4953000" y="6019800"/>
            <a:ext cx="333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Unilateral partial Sacral </a:t>
            </a:r>
            <a:r>
              <a:rPr lang="en-US" dirty="0" err="1">
                <a:solidFill>
                  <a:srgbClr val="FFFF00"/>
                </a:solidFill>
              </a:rPr>
              <a:t>Fx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285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496B017-61B2-4E4F-B749-FC303DEA2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9" y="170806"/>
            <a:ext cx="11593461" cy="66535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DFE8AF-614D-48E0-9106-C2C4AB3F9F9C}"/>
              </a:ext>
            </a:extLst>
          </p:cNvPr>
          <p:cNvSpPr txBox="1"/>
          <p:nvPr/>
        </p:nvSpPr>
        <p:spPr>
          <a:xfrm>
            <a:off x="5077285" y="5505758"/>
            <a:ext cx="205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Bilateral Sacral </a:t>
            </a:r>
            <a:r>
              <a:rPr lang="en-US" dirty="0" err="1">
                <a:solidFill>
                  <a:srgbClr val="FFFF00"/>
                </a:solidFill>
              </a:rPr>
              <a:t>Fx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5D80EDB5-885B-4353-AF0D-0FEB3383B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37" y="271462"/>
            <a:ext cx="7019925" cy="6315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70CFAA-BE8D-4CDB-81E1-43EA9D02BC32}"/>
              </a:ext>
            </a:extLst>
          </p:cNvPr>
          <p:cNvSpPr txBox="1"/>
          <p:nvPr/>
        </p:nvSpPr>
        <p:spPr>
          <a:xfrm>
            <a:off x="4333874" y="6143625"/>
            <a:ext cx="352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Fatty Infiltration of Bone Marrow</a:t>
            </a:r>
          </a:p>
        </p:txBody>
      </p:sp>
    </p:spTree>
    <p:extLst>
      <p:ext uri="{BB962C8B-B14F-4D97-AF65-F5344CB8AC3E}">
        <p14:creationId xmlns:p14="http://schemas.microsoft.com/office/powerpoint/2010/main" val="1476025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dark&#10;&#10;Description automatically generated">
            <a:extLst>
              <a:ext uri="{FF2B5EF4-FFF2-40B4-BE49-F238E27FC236}">
                <a16:creationId xmlns:a16="http://schemas.microsoft.com/office/drawing/2014/main" id="{65DD5846-68F1-4BAB-BFD9-363973A41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266700"/>
            <a:ext cx="9010650" cy="6324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788122-A915-49C9-8BD5-ED5FACADD591}"/>
              </a:ext>
            </a:extLst>
          </p:cNvPr>
          <p:cNvSpPr txBox="1"/>
          <p:nvPr/>
        </p:nvSpPr>
        <p:spPr>
          <a:xfrm>
            <a:off x="3357716" y="5766619"/>
            <a:ext cx="547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Complete fatty replacement of spinal musculature</a:t>
            </a:r>
          </a:p>
        </p:txBody>
      </p:sp>
    </p:spTree>
    <p:extLst>
      <p:ext uri="{BB962C8B-B14F-4D97-AF65-F5344CB8AC3E}">
        <p14:creationId xmlns:p14="http://schemas.microsoft.com/office/powerpoint/2010/main" val="1127827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B365EC2-5BBE-446C-9144-188F0C098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083" y="0"/>
            <a:ext cx="789583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5C8E99-EBEB-443E-950B-DC8ABD669874}"/>
              </a:ext>
            </a:extLst>
          </p:cNvPr>
          <p:cNvSpPr txBox="1"/>
          <p:nvPr/>
        </p:nvSpPr>
        <p:spPr>
          <a:xfrm>
            <a:off x="5055426" y="5852652"/>
            <a:ext cx="208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Multifidous Strain</a:t>
            </a:r>
          </a:p>
        </p:txBody>
      </p:sp>
    </p:spTree>
    <p:extLst>
      <p:ext uri="{BB962C8B-B14F-4D97-AF65-F5344CB8AC3E}">
        <p14:creationId xmlns:p14="http://schemas.microsoft.com/office/powerpoint/2010/main" val="988531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79</TotalTime>
  <Words>113</Words>
  <Application>Microsoft Office PowerPoint</Application>
  <PresentationFormat>Widescreen</PresentationFormat>
  <Paragraphs>27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Bookman Old Style</vt:lpstr>
      <vt:lpstr>Calibri</vt:lpstr>
      <vt:lpstr>Rockwell</vt:lpstr>
      <vt:lpstr>Damask</vt:lpstr>
      <vt:lpstr>Shane Rose MD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Shane Rose MD</dc:title>
  <dc:creator>Shane Rose</dc:creator>
  <cp:lastModifiedBy>Shane Rose</cp:lastModifiedBy>
  <cp:revision>8</cp:revision>
  <dcterms:created xsi:type="dcterms:W3CDTF">2023-04-28T22:53:29Z</dcterms:created>
  <dcterms:modified xsi:type="dcterms:W3CDTF">2023-04-29T00:12:59Z</dcterms:modified>
</cp:coreProperties>
</file>