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76" r:id="rId4"/>
    <p:sldId id="275" r:id="rId5"/>
    <p:sldId id="278" r:id="rId6"/>
    <p:sldId id="279" r:id="rId7"/>
    <p:sldId id="267" r:id="rId8"/>
    <p:sldId id="268" r:id="rId9"/>
    <p:sldId id="287" r:id="rId10"/>
    <p:sldId id="281" r:id="rId11"/>
    <p:sldId id="280" r:id="rId12"/>
    <p:sldId id="284" r:id="rId13"/>
    <p:sldId id="273" r:id="rId14"/>
    <p:sldId id="283" r:id="rId15"/>
    <p:sldId id="257" r:id="rId16"/>
    <p:sldId id="258" r:id="rId17"/>
    <p:sldId id="282" r:id="rId18"/>
    <p:sldId id="285" r:id="rId19"/>
    <p:sldId id="286" r:id="rId20"/>
    <p:sldId id="259" r:id="rId21"/>
    <p:sldId id="260" r:id="rId22"/>
    <p:sldId id="261" r:id="rId23"/>
    <p:sldId id="262" r:id="rId24"/>
    <p:sldId id="264" r:id="rId25"/>
    <p:sldId id="263" r:id="rId26"/>
    <p:sldId id="265" r:id="rId27"/>
    <p:sldId id="270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3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0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70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1194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29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7646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37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27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1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5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1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5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6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5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A90B42-42DD-47A3-A6BE-154E4EC5BC45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C0DFFB-6C18-416A-A629-4DFE509D0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87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Adolescent Spine Injuries in Sports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1907" y="3945015"/>
            <a:ext cx="8534400" cy="175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Tony Origer D.C., A.T.C./L</a:t>
            </a:r>
          </a:p>
          <a:p>
            <a:r>
              <a:rPr lang="en-US" sz="3200" dirty="0" smtClean="0"/>
              <a:t>Forte Sports Medicine and Orthopedics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2202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err="1" smtClean="0"/>
              <a:t>Knechtle</a:t>
            </a:r>
            <a:r>
              <a:rPr lang="en-US" sz="2400" dirty="0" smtClean="0"/>
              <a:t>, D, </a:t>
            </a:r>
            <a:r>
              <a:rPr lang="en-US" sz="2400" dirty="0" err="1" smtClean="0"/>
              <a:t>Jastrzebski</a:t>
            </a:r>
            <a:r>
              <a:rPr lang="en-US" sz="2400" dirty="0" smtClean="0"/>
              <a:t>, et. Al. Vitamin D and Stress Fractures in Sport: Preventative and Therapeutic Measures – Narrative Review.  </a:t>
            </a:r>
            <a:r>
              <a:rPr lang="en-US" sz="2400" dirty="0" err="1" smtClean="0"/>
              <a:t>Medicina</a:t>
            </a:r>
            <a:r>
              <a:rPr lang="en-US" sz="2400" dirty="0" smtClean="0"/>
              <a:t>  March 2021.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6068"/>
            <a:ext cx="10391078" cy="2676293"/>
          </a:xfrm>
        </p:spPr>
        <p:txBody>
          <a:bodyPr>
            <a:normAutofit/>
          </a:bodyPr>
          <a:lstStyle/>
          <a:p>
            <a:r>
              <a:rPr lang="en-US" dirty="0" smtClean="0"/>
              <a:t>Prolonged lack of Vitamin D (25(OH)D) can lead to stress fractures</a:t>
            </a:r>
          </a:p>
          <a:p>
            <a:r>
              <a:rPr lang="en-US" dirty="0" smtClean="0"/>
              <a:t>A 25(OH)D insufficiency of &lt;75.8nmol/L is a risk factor for stress fracture</a:t>
            </a:r>
          </a:p>
          <a:p>
            <a:r>
              <a:rPr lang="en-US" dirty="0" smtClean="0"/>
              <a:t>Prevalence of Stress Fractures decreased when athletes are supplemented daily with 800 IU 25(OH)D and 2000 mg Calcium</a:t>
            </a:r>
          </a:p>
          <a:p>
            <a:r>
              <a:rPr lang="en-US" dirty="0" smtClean="0"/>
              <a:t>Recommendation of intake may go up to 2000 IU of 25 (OH)D per day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065"/>
            <a:ext cx="95059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treatment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01445"/>
            <a:ext cx="8571841" cy="3710052"/>
          </a:xfrm>
        </p:spPr>
        <p:txBody>
          <a:bodyPr>
            <a:noAutofit/>
          </a:bodyPr>
          <a:lstStyle/>
          <a:p>
            <a:r>
              <a:rPr lang="en-US" sz="1400" dirty="0" smtClean="0"/>
              <a:t>Minimum of 12 week activity restriction, Vitamin D testing, Refrain from NSAID usage</a:t>
            </a:r>
          </a:p>
          <a:p>
            <a:r>
              <a:rPr lang="en-US" sz="1400" dirty="0" smtClean="0"/>
              <a:t>Unilateral injury - (Warm/Form) Brace 23 hours/day</a:t>
            </a:r>
          </a:p>
          <a:p>
            <a:r>
              <a:rPr lang="en-US" sz="1400" dirty="0" smtClean="0"/>
              <a:t>Bilateral injury - Boston Brace 23 hours/day</a:t>
            </a:r>
          </a:p>
          <a:p>
            <a:r>
              <a:rPr lang="en-US" sz="1400" dirty="0" smtClean="0"/>
              <a:t>Physical Therapy (focus on basic stretching/core stability) 1x/every 2weeks  (6 visits over 12 weeks)  Lower cross syndrome</a:t>
            </a:r>
          </a:p>
          <a:p>
            <a:r>
              <a:rPr lang="en-US" sz="1400" dirty="0" smtClean="0"/>
              <a:t>Chiropractic Manipulation (above and below involved segment)1x/month  -- </a:t>
            </a:r>
          </a:p>
          <a:p>
            <a:r>
              <a:rPr lang="en-US" sz="1400" dirty="0" smtClean="0"/>
              <a:t>CT scan at 12 weeks to verify healing</a:t>
            </a:r>
          </a:p>
          <a:p>
            <a:r>
              <a:rPr lang="en-US" sz="1400" dirty="0" smtClean="0"/>
              <a:t>Healed - increase Physical Therapy intensity to sport specific activity, Functional progression to full activity, Chiropractic Manipulation 2x/week for 2-4 weeks.</a:t>
            </a:r>
          </a:p>
          <a:p>
            <a:r>
              <a:rPr lang="en-US" sz="1400" dirty="0" smtClean="0"/>
              <a:t>Not healed asymptomatic - progress with activity as tolerated, follow up </a:t>
            </a:r>
            <a:r>
              <a:rPr lang="en-US" sz="1400" dirty="0" err="1" smtClean="0"/>
              <a:t>xrays</a:t>
            </a:r>
            <a:r>
              <a:rPr lang="en-US" sz="1400" dirty="0" smtClean="0"/>
              <a:t> to evaluate for progression of slippage at one year</a:t>
            </a:r>
          </a:p>
          <a:p>
            <a:r>
              <a:rPr lang="en-US" sz="1400" dirty="0" smtClean="0"/>
              <a:t>Rarely use bone stimulator</a:t>
            </a:r>
          </a:p>
        </p:txBody>
      </p:sp>
    </p:spTree>
    <p:extLst>
      <p:ext uri="{BB962C8B-B14F-4D97-AF65-F5344CB8AC3E}">
        <p14:creationId xmlns:p14="http://schemas.microsoft.com/office/powerpoint/2010/main" val="427979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94474"/>
            <a:ext cx="8534400" cy="1507067"/>
          </a:xfrm>
        </p:spPr>
        <p:txBody>
          <a:bodyPr/>
          <a:lstStyle/>
          <a:p>
            <a:r>
              <a:rPr lang="en-US" dirty="0" smtClean="0"/>
              <a:t>Disc </a:t>
            </a:r>
            <a:r>
              <a:rPr lang="en-US" dirty="0" err="1" smtClean="0"/>
              <a:t>herniations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785" y="2202366"/>
            <a:ext cx="8534400" cy="3615267"/>
          </a:xfrm>
        </p:spPr>
        <p:txBody>
          <a:bodyPr/>
          <a:lstStyle/>
          <a:p>
            <a:r>
              <a:rPr lang="en-US" dirty="0" smtClean="0"/>
              <a:t>Prevalence of adolescent Lumbar DDD 2%</a:t>
            </a:r>
          </a:p>
          <a:p>
            <a:r>
              <a:rPr lang="en-US" dirty="0" smtClean="0"/>
              <a:t>Prevalence of adolescent disc </a:t>
            </a:r>
            <a:r>
              <a:rPr lang="en-US" dirty="0" err="1" smtClean="0"/>
              <a:t>herniations</a:t>
            </a:r>
            <a:r>
              <a:rPr lang="en-US" dirty="0" smtClean="0"/>
              <a:t>  5.8% </a:t>
            </a:r>
            <a:endParaRPr lang="en-US" dirty="0"/>
          </a:p>
          <a:p>
            <a:r>
              <a:rPr lang="en-US" dirty="0" smtClean="0"/>
              <a:t>Steady rise in adolescent disc disease</a:t>
            </a:r>
          </a:p>
          <a:p>
            <a:r>
              <a:rPr lang="en-US" dirty="0" smtClean="0"/>
              <a:t>Biggest risk factors are attributed to Obesity/Poor Diet and Poor Weight Training Techniques</a:t>
            </a:r>
          </a:p>
          <a:p>
            <a:r>
              <a:rPr lang="en-US" dirty="0" smtClean="0"/>
              <a:t>Mechanism is typically flexion based injury and/or axial 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92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Deadlifting Injury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46" y="240661"/>
            <a:ext cx="5331931" cy="42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7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893" y="497226"/>
            <a:ext cx="7783551" cy="58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7666" y="4754962"/>
            <a:ext cx="8534400" cy="15070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Dead lift Injury – 15 year old  Male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37263" y="565969"/>
            <a:ext cx="2163537" cy="434271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77163" y="565969"/>
            <a:ext cx="2671572" cy="43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346" y="565969"/>
            <a:ext cx="1889554" cy="43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3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15 year old Wrestler/Football Player</a:t>
            </a:r>
            <a:br>
              <a:rPr lang="en-US" sz="2400" dirty="0" smtClean="0"/>
            </a:br>
            <a:r>
              <a:rPr lang="en-US" sz="2400" dirty="0" smtClean="0"/>
              <a:t>Heard an Pop and immediate back pain while Deadlifting,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Progressive Motor Deficits over 14 days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7817" y="685800"/>
            <a:ext cx="1889917" cy="36147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3635" y="563118"/>
            <a:ext cx="4489866" cy="39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2013829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treatment Recommendation</a:t>
            </a:r>
            <a:br>
              <a:rPr lang="en-US" sz="2400" dirty="0" smtClean="0"/>
            </a:br>
            <a:r>
              <a:rPr lang="en-US" sz="2400" dirty="0" smtClean="0"/>
              <a:t>Chiropractic Manipulation 2-3x/week for 3-4 weeks,  Physical Therapy 1-2x week for 4 weeks</a:t>
            </a:r>
            <a:br>
              <a:rPr lang="en-US" sz="2400" dirty="0" smtClean="0"/>
            </a:br>
            <a:r>
              <a:rPr lang="en-US" sz="2400" dirty="0" smtClean="0"/>
              <a:t>NSAIDS as tolerated, </a:t>
            </a:r>
            <a:br>
              <a:rPr lang="en-US" sz="2400" dirty="0" smtClean="0"/>
            </a:br>
            <a:r>
              <a:rPr lang="en-US" sz="2400" dirty="0" smtClean="0"/>
              <a:t> Limited Referral for Steroids/Epidurals. </a:t>
            </a:r>
            <a:br>
              <a:rPr lang="en-US" sz="2400" dirty="0" smtClean="0"/>
            </a:br>
            <a:r>
              <a:rPr lang="en-US" sz="2400" dirty="0" smtClean="0"/>
              <a:t>Cessation of all Olympic Lifting for 10-12 months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9508" y="685800"/>
            <a:ext cx="2986535" cy="36147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4141" y="685800"/>
            <a:ext cx="314299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67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" y="266271"/>
            <a:ext cx="2025737" cy="410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492" y="266271"/>
            <a:ext cx="2448364" cy="410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401" y="266271"/>
            <a:ext cx="2013881" cy="4106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284" y="266271"/>
            <a:ext cx="2468879" cy="41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4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836" y="313219"/>
            <a:ext cx="3711002" cy="4095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16 year old Male – I year history of LBP, treated with Chiropractic for over 1 year.</a:t>
            </a:r>
            <a:br>
              <a:rPr lang="en-US" sz="1400" dirty="0" smtClean="0"/>
            </a:b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313219"/>
            <a:ext cx="3252486" cy="4174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49" y="313219"/>
            <a:ext cx="4092526" cy="40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Adolescent Back Pain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3228278"/>
          </a:xfrm>
        </p:spPr>
        <p:txBody>
          <a:bodyPr/>
          <a:lstStyle/>
          <a:p>
            <a:r>
              <a:rPr lang="en-US" dirty="0" smtClean="0"/>
              <a:t>Back Pain prevalence ranges 37%-66%</a:t>
            </a:r>
            <a:endParaRPr lang="en-US" dirty="0"/>
          </a:p>
          <a:p>
            <a:r>
              <a:rPr lang="en-US" dirty="0" smtClean="0"/>
              <a:t>Lumbar Spine most common</a:t>
            </a:r>
          </a:p>
          <a:p>
            <a:r>
              <a:rPr lang="en-US" dirty="0" smtClean="0"/>
              <a:t>Prevalence is equal among gender</a:t>
            </a:r>
          </a:p>
          <a:p>
            <a:r>
              <a:rPr lang="en-US" dirty="0" smtClean="0"/>
              <a:t>Athletes have a much higher risk than non-athletes</a:t>
            </a:r>
            <a:endParaRPr lang="en-US" dirty="0"/>
          </a:p>
          <a:p>
            <a:r>
              <a:rPr lang="en-US" dirty="0" smtClean="0"/>
              <a:t>Growth Spurts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4" y="5606437"/>
            <a:ext cx="1097375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6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029200"/>
            <a:ext cx="8534400" cy="139390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21 Male football Player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Cervical Flexion/Right Lateral Flexion during Tackling Drill (1/2 speed)</a:t>
            </a:r>
            <a:br>
              <a:rPr lang="en-US" sz="1600" dirty="0" smtClean="0"/>
            </a:br>
            <a:r>
              <a:rPr lang="en-US" sz="1600" dirty="0" smtClean="0"/>
              <a:t>4/10 VAS scale,  Pain was improving, Noticed a Right Stinger Type pain down Right arm which resolved.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864" y="342201"/>
            <a:ext cx="3328126" cy="4463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342201"/>
            <a:ext cx="2940037" cy="448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003" y="342201"/>
            <a:ext cx="2845388" cy="44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533" y="373128"/>
            <a:ext cx="300247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08" y="362139"/>
            <a:ext cx="3194944" cy="4362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483" y="373128"/>
            <a:ext cx="3015181" cy="440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54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9475" y="464824"/>
            <a:ext cx="4219575" cy="393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87" y="464825"/>
            <a:ext cx="3969557" cy="39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533" y="1917065"/>
            <a:ext cx="310489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724" y="1917064"/>
            <a:ext cx="3005722" cy="44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3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rib fracture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651" y="1836155"/>
            <a:ext cx="2710740" cy="434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18" y="1836155"/>
            <a:ext cx="3336263" cy="434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843" y="1836155"/>
            <a:ext cx="34608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65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434" y="135994"/>
            <a:ext cx="2743352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13" y="129041"/>
            <a:ext cx="2723196" cy="4358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932" y="135994"/>
            <a:ext cx="2546032" cy="43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813" y="618860"/>
            <a:ext cx="2221757" cy="5684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731" y="618860"/>
            <a:ext cx="3257629" cy="56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98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Fracture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195" y="1690688"/>
            <a:ext cx="218273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886" y="1690688"/>
            <a:ext cx="1949858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927" y="1690688"/>
            <a:ext cx="2479959" cy="4351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147" y="1705194"/>
            <a:ext cx="2855209" cy="43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6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688" y="1690688"/>
            <a:ext cx="271390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46" y="1658939"/>
            <a:ext cx="2741598" cy="4414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944" y="1690688"/>
            <a:ext cx="3039725" cy="4414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090" y="2170907"/>
            <a:ext cx="28289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61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</a:t>
            </a:r>
            <a:r>
              <a:rPr lang="en-US" dirty="0" err="1" smtClean="0"/>
              <a:t>Schmorl’s</a:t>
            </a:r>
            <a:r>
              <a:rPr lang="en-US" dirty="0" smtClean="0"/>
              <a:t> node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147" y="785553"/>
            <a:ext cx="2403770" cy="361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18" y="785553"/>
            <a:ext cx="2149712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85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73938"/>
          </a:xfrm>
        </p:spPr>
        <p:txBody>
          <a:bodyPr/>
          <a:lstStyle/>
          <a:p>
            <a:r>
              <a:rPr lang="en-US" dirty="0" smtClean="0"/>
              <a:t>Adolescent Back Pain Risk Factors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276816"/>
            <a:ext cx="5384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Increase lumbar lordosis</a:t>
            </a:r>
          </a:p>
          <a:p>
            <a:r>
              <a:rPr lang="en-US" dirty="0" smtClean="0"/>
              <a:t>Abdominal Weakness</a:t>
            </a:r>
          </a:p>
          <a:p>
            <a:r>
              <a:rPr lang="en-US" dirty="0" smtClean="0"/>
              <a:t>Hip Flexor tightness</a:t>
            </a:r>
          </a:p>
          <a:p>
            <a:r>
              <a:rPr lang="en-US" dirty="0" smtClean="0"/>
              <a:t>Thoracolumbar fascia tightness</a:t>
            </a:r>
          </a:p>
          <a:p>
            <a:r>
              <a:rPr lang="en-US" dirty="0" smtClean="0"/>
              <a:t>Femoral </a:t>
            </a:r>
            <a:r>
              <a:rPr lang="en-US" dirty="0" err="1" smtClean="0"/>
              <a:t>Anteversion</a:t>
            </a:r>
            <a:endParaRPr lang="en-US" dirty="0" smtClean="0"/>
          </a:p>
          <a:p>
            <a:r>
              <a:rPr lang="en-US" dirty="0" smtClean="0"/>
              <a:t>Thoracic Kyphosis</a:t>
            </a:r>
          </a:p>
          <a:p>
            <a:r>
              <a:rPr lang="en-US" dirty="0" smtClean="0"/>
              <a:t>BMI</a:t>
            </a:r>
          </a:p>
          <a:p>
            <a:r>
              <a:rPr lang="en-US" dirty="0" smtClean="0"/>
              <a:t>Prior Back Pain</a:t>
            </a:r>
          </a:p>
          <a:p>
            <a:r>
              <a:rPr lang="en-US" dirty="0" smtClean="0"/>
              <a:t>Athletic Level of Play</a:t>
            </a:r>
          </a:p>
          <a:p>
            <a:r>
              <a:rPr lang="en-US" dirty="0" smtClean="0"/>
              <a:t>Growth spurts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8136" y="1276816"/>
            <a:ext cx="3781425" cy="4105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523109"/>
            <a:ext cx="1097375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7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74090"/>
            <a:ext cx="10972800" cy="1143000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3058"/>
            <a:ext cx="10972800" cy="3416415"/>
          </a:xfrm>
        </p:spPr>
        <p:txBody>
          <a:bodyPr/>
          <a:lstStyle/>
          <a:p>
            <a:r>
              <a:rPr lang="en-US" dirty="0" smtClean="0"/>
              <a:t>Acute Soft Tissue Sprains/Strains/Muscle Contusions</a:t>
            </a:r>
          </a:p>
          <a:p>
            <a:r>
              <a:rPr lang="en-US" dirty="0" smtClean="0"/>
              <a:t>Stress Fractures</a:t>
            </a:r>
          </a:p>
          <a:p>
            <a:r>
              <a:rPr lang="en-US" dirty="0" smtClean="0"/>
              <a:t>Spondylolysis </a:t>
            </a:r>
          </a:p>
          <a:p>
            <a:r>
              <a:rPr lang="en-US" dirty="0" smtClean="0"/>
              <a:t>Spondylolisthesis</a:t>
            </a:r>
          </a:p>
          <a:p>
            <a:r>
              <a:rPr lang="en-US" dirty="0" smtClean="0"/>
              <a:t>Intervertebral Disc </a:t>
            </a:r>
            <a:r>
              <a:rPr lang="en-US" dirty="0" err="1" smtClean="0"/>
              <a:t>Herniations</a:t>
            </a:r>
            <a:endParaRPr lang="en-US" dirty="0" smtClean="0"/>
          </a:p>
          <a:p>
            <a:r>
              <a:rPr lang="en-US" dirty="0" smtClean="0"/>
              <a:t>Fracture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5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err="1" smtClean="0"/>
              <a:t>Goetzinger</a:t>
            </a:r>
            <a:r>
              <a:rPr lang="en-US" sz="2400" dirty="0" smtClean="0"/>
              <a:t> S., Courtney S., Spondylolysis In Young Athletes: An Overview of </a:t>
            </a:r>
            <a:r>
              <a:rPr lang="en-US" sz="2400" dirty="0" err="1" smtClean="0"/>
              <a:t>Nonoperative</a:t>
            </a:r>
            <a:r>
              <a:rPr lang="en-US" sz="2400" dirty="0" smtClean="0"/>
              <a:t> Management, Journal Of Sports Medicine, Volume 2020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 adolescent population – 3-10% incidence of lysis</a:t>
            </a:r>
          </a:p>
          <a:p>
            <a:r>
              <a:rPr lang="en-US" dirty="0" smtClean="0"/>
              <a:t>Athletic Adolescent population under 19 years – 30% to 39.7% incidence of lysis</a:t>
            </a:r>
          </a:p>
          <a:p>
            <a:r>
              <a:rPr lang="en-US" dirty="0" smtClean="0"/>
              <a:t>Unilateral pars fractures typically heal normally</a:t>
            </a:r>
          </a:p>
          <a:p>
            <a:r>
              <a:rPr lang="en-US" dirty="0" smtClean="0"/>
              <a:t>Bilateral and/or Chronic pars fractures progress to Spondylolisthesis with rates as high as 43-74%</a:t>
            </a:r>
          </a:p>
          <a:p>
            <a:r>
              <a:rPr lang="en-US" dirty="0" smtClean="0"/>
              <a:t>92% who were treated conservatively were able to return to athletic competition</a:t>
            </a:r>
          </a:p>
          <a:p>
            <a:r>
              <a:rPr lang="en-US" dirty="0" smtClean="0"/>
              <a:t>Weight training and collision sports have higher incidence</a:t>
            </a:r>
          </a:p>
          <a:p>
            <a:r>
              <a:rPr lang="en-US" dirty="0" smtClean="0"/>
              <a:t>MRI is 80-83% sensitive in detecting stress injuries/</a:t>
            </a:r>
            <a:r>
              <a:rPr lang="en-US" dirty="0" err="1" smtClean="0"/>
              <a:t>spondololysis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3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Choi, J. MD, Ochoa, J. </a:t>
            </a:r>
            <a:r>
              <a:rPr lang="en-US" sz="2800" dirty="0" err="1" smtClean="0"/>
              <a:t>Md</a:t>
            </a:r>
            <a:r>
              <a:rPr lang="en-US" sz="2800" dirty="0" smtClean="0"/>
              <a:t> et. al, Management of lumbar spondylolysis in adolescent athlete: a review of over 200 cases, The Spine Journal 2022 pgs. 1628-1633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Commonly seen L4 (21%) and L5 (75%) levels</a:t>
            </a:r>
          </a:p>
          <a:p>
            <a:r>
              <a:rPr lang="en-US" dirty="0" smtClean="0"/>
              <a:t>Extremely Rare to see an isolated incident of trauma</a:t>
            </a:r>
            <a:endParaRPr lang="en-US" dirty="0"/>
          </a:p>
          <a:p>
            <a:r>
              <a:rPr lang="en-US" dirty="0" smtClean="0"/>
              <a:t>Considered to be a repetitive mechanical stress and micro-trauma to a congenitally weak portion of the bone</a:t>
            </a:r>
          </a:p>
          <a:p>
            <a:r>
              <a:rPr lang="en-US" dirty="0" smtClean="0"/>
              <a:t>Onset of symptoms correlates with growth spurts (age 10-15)</a:t>
            </a:r>
          </a:p>
          <a:p>
            <a:r>
              <a:rPr lang="en-US" dirty="0" smtClean="0"/>
              <a:t>98% return to athletic activity following the treatment recommendation of 3 months cessation of athletic involvement, bracing/orthosis and bone stimulator.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8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8712" y="320520"/>
            <a:ext cx="9946888" cy="1325563"/>
          </a:xfrm>
        </p:spPr>
        <p:txBody>
          <a:bodyPr/>
          <a:lstStyle/>
          <a:p>
            <a:r>
              <a:rPr lang="en-US" dirty="0" smtClean="0"/>
              <a:t>13 YOA Male  - Stress fracture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13678" y="1825625"/>
            <a:ext cx="2179638" cy="435133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546790" y="1825625"/>
            <a:ext cx="2184400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482" y="1825625"/>
            <a:ext cx="1975944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26" y="1825625"/>
            <a:ext cx="20956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07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836" y="1775748"/>
            <a:ext cx="2135485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13" y="1775748"/>
            <a:ext cx="2083087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245" y="2431413"/>
            <a:ext cx="5061439" cy="36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839" y="3748210"/>
            <a:ext cx="1810877" cy="2918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9" y="224443"/>
            <a:ext cx="1668315" cy="3239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78" y="224443"/>
            <a:ext cx="1644734" cy="3239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536" y="224443"/>
            <a:ext cx="1682526" cy="3239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058" y="3753970"/>
            <a:ext cx="1512917" cy="2908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983" y="3748210"/>
            <a:ext cx="2229081" cy="29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321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2542</TotalTime>
  <Words>698</Words>
  <Application>Microsoft Office PowerPoint</Application>
  <PresentationFormat>Widescreen</PresentationFormat>
  <Paragraphs>71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Century Gothic</vt:lpstr>
      <vt:lpstr>Wingdings 3</vt:lpstr>
      <vt:lpstr>Slice</vt:lpstr>
      <vt:lpstr>Adolescent Spine Injuries in Sports</vt:lpstr>
      <vt:lpstr> Adolescent Back Pain </vt:lpstr>
      <vt:lpstr>Adolescent Back Pain Risk Factors</vt:lpstr>
      <vt:lpstr>PowerPoint Presentation</vt:lpstr>
      <vt:lpstr>Goetzinger S., Courtney S., Spondylolysis In Young Athletes: An Overview of Nonoperative Management, Journal Of Sports Medicine, Volume 2020</vt:lpstr>
      <vt:lpstr>Choi, J. MD, Ochoa, J. Md et. al, Management of lumbar spondylolysis in adolescent athlete: a review of over 200 cases, The Spine Journal 2022 pgs. 1628-1633</vt:lpstr>
      <vt:lpstr>13 YOA Male  - Stress fracture</vt:lpstr>
      <vt:lpstr>PowerPoint Presentation</vt:lpstr>
      <vt:lpstr>PowerPoint Presentation</vt:lpstr>
      <vt:lpstr>Knechtle, D, Jastrzebski, et. Al. Vitamin D and Stress Fractures in Sport: Preventative and Therapeutic Measures – Narrative Review.  Medicina  March 2021.</vt:lpstr>
      <vt:lpstr>General treatment guidelines</vt:lpstr>
      <vt:lpstr>Disc herniations </vt:lpstr>
      <vt:lpstr>Deadlifting Injury</vt:lpstr>
      <vt:lpstr>PowerPoint Presentation</vt:lpstr>
      <vt:lpstr>Dead lift Injury – 15 year old  Male</vt:lpstr>
      <vt:lpstr>15 year old Wrestler/Football Player Heard an Pop and immediate back pain while Deadlifting,  Progressive Motor Deficits over 14 days </vt:lpstr>
      <vt:lpstr>treatment Recommendation Chiropractic Manipulation 2-3x/week for 3-4 weeks,  Physical Therapy 1-2x week for 4 weeks NSAIDS as tolerated,   Limited Referral for Steroids/Epidurals.  Cessation of all Olympic Lifting for 10-12 months</vt:lpstr>
      <vt:lpstr>PowerPoint Presentation</vt:lpstr>
      <vt:lpstr>16 year old Male – I year history of LBP, treated with Chiropractic for over 1 year. </vt:lpstr>
      <vt:lpstr>21 Male football Player Cervical Flexion/Right Lateral Flexion during Tackling Drill (1/2 speed) 4/10 VAS scale,  Pain was improving, Noticed a Right Stinger Type pain down Right arm which resolved.</vt:lpstr>
      <vt:lpstr>PowerPoint Presentation</vt:lpstr>
      <vt:lpstr>PowerPoint Presentation</vt:lpstr>
      <vt:lpstr>PowerPoint Presentation</vt:lpstr>
      <vt:lpstr>1st rib fracture</vt:lpstr>
      <vt:lpstr>PowerPoint Presentation</vt:lpstr>
      <vt:lpstr>PowerPoint Presentation</vt:lpstr>
      <vt:lpstr>Compression Fracture</vt:lpstr>
      <vt:lpstr>PowerPoint Presentation</vt:lpstr>
      <vt:lpstr>Active Schmorl’s node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Origer</dc:creator>
  <cp:lastModifiedBy>Tony Origer</cp:lastModifiedBy>
  <cp:revision>64</cp:revision>
  <dcterms:created xsi:type="dcterms:W3CDTF">2023-04-18T14:11:33Z</dcterms:created>
  <dcterms:modified xsi:type="dcterms:W3CDTF">2023-04-28T13:31:03Z</dcterms:modified>
</cp:coreProperties>
</file>