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6" r:id="rId4"/>
    <p:sldId id="259" r:id="rId5"/>
    <p:sldId id="267" r:id="rId6"/>
    <p:sldId id="269" r:id="rId7"/>
    <p:sldId id="268" r:id="rId8"/>
    <p:sldId id="270" r:id="rId9"/>
    <p:sldId id="282" r:id="rId10"/>
    <p:sldId id="271" r:id="rId11"/>
    <p:sldId id="272" r:id="rId12"/>
    <p:sldId id="273" r:id="rId13"/>
    <p:sldId id="274" r:id="rId14"/>
    <p:sldId id="275" r:id="rId15"/>
    <p:sldId id="276" r:id="rId16"/>
    <p:sldId id="278" r:id="rId17"/>
    <p:sldId id="277" r:id="rId18"/>
    <p:sldId id="279" r:id="rId19"/>
    <p:sldId id="280" r:id="rId20"/>
    <p:sldId id="283" r:id="rId21"/>
    <p:sldId id="281" r:id="rId22"/>
    <p:sldId id="284" r:id="rId23"/>
    <p:sldId id="26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506B"/>
    <a:srgbClr val="92C6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23"/>
    <p:restoredTop sz="95846"/>
  </p:normalViewPr>
  <p:slideViewPr>
    <p:cSldViewPr snapToGrid="0" snapToObjects="1">
      <p:cViewPr varScale="1">
        <p:scale>
          <a:sx n="115" d="100"/>
          <a:sy n="115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232E4-B14E-9E49-98BC-75ADFECFCD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C978BF-D63D-474C-ABC3-8301BB603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ABF0F-29F7-274B-97D5-1DBB3C015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D0BFA-FE50-164C-B70D-AA9BFFE9F6D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C91E6-46DF-194B-8423-5BD062069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F0B49-3666-5343-BACE-54F5A9961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8EF8-A31A-F349-A50E-23FB7F2FC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991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F9A5C-EE6C-944A-BEFB-960258015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8D299D-362A-A94D-9BA1-AB251E7981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73F5E-155E-AC48-A456-D2E9B03AB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D0BFA-FE50-164C-B70D-AA9BFFE9F6D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03B11-3C0E-1347-ACF5-644C0700B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C80B7-9731-0A40-8D2D-2AE2DEB71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8EF8-A31A-F349-A50E-23FB7F2FC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0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664689-7D7A-BE46-9E2E-05A6D4DCA4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91F5ED-26F8-4E42-912F-0D479FE469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4729F-E295-5C41-983B-4150EDB87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D0BFA-FE50-164C-B70D-AA9BFFE9F6D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8B791-5EA4-994A-BA7B-2AB15A9DB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F0485-55D1-7E45-BA06-054762089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8EF8-A31A-F349-A50E-23FB7F2FC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952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29286-E74F-CA47-BF7C-7951AFCF8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5A85E-9732-784F-9DE6-7AA006B2D8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897E4-A421-1947-B17C-7CFB4ED68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D0BFA-FE50-164C-B70D-AA9BFFE9F6D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88C4ED-8696-6248-8BAA-A394BEF52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30DA3-F791-334C-857C-240765943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8EF8-A31A-F349-A50E-23FB7F2FC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37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140F6-CDB7-8443-9E35-AB5D8E7AF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CF824-FE56-274E-A7A6-B7D5CA2A04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0709A-35BC-334D-87D3-CA5EF2F4E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D0BFA-FE50-164C-B70D-AA9BFFE9F6D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39A80-6CA9-BC47-9EAB-CD0511935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4F917-6CCF-1F4C-A1BB-BAFA2A8E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8EF8-A31A-F349-A50E-23FB7F2FC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64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D9C90-36BF-6049-8E62-F2A96017F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772E5-79A3-6F46-80B7-54B93E950D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88A545-2C13-5E4C-98A1-4593E2C7D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9C3BB3-8508-554C-8C3C-3F2F4FCE2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D0BFA-FE50-164C-B70D-AA9BFFE9F6D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46EA1F-BB64-FC40-986A-D45DD455B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A78750-21F1-364F-B174-094EFAE5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8EF8-A31A-F349-A50E-23FB7F2FC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259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D4062-E94B-394C-A08E-2D5D32469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129B8-AE38-8A45-99A5-33620961D8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6E5215-8602-A945-94FD-3F91F91FBD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D53C13-A623-664B-B5B8-62718D1EC9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CF582C-DAAE-1441-B173-78474D6BC1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FD0621-193B-9741-B571-5476A097C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D0BFA-FE50-164C-B70D-AA9BFFE9F6D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E12A95-8841-EA4E-B68E-A7BDD8527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0947F4-0813-7D46-98A8-2CE83AFD0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8EF8-A31A-F349-A50E-23FB7F2FC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564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02056-5A86-F540-A771-5629C1398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DFF1A4-F24D-4F40-99D0-DFBE56B3D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D0BFA-FE50-164C-B70D-AA9BFFE9F6D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504115-BCBA-1845-94E9-0593162C6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782ADF-F9F5-9047-8852-ABDAA195A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8EF8-A31A-F349-A50E-23FB7F2FC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373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190DF5-6E82-3041-8578-28F0E11DD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D0BFA-FE50-164C-B70D-AA9BFFE9F6D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F431DB-683F-E64C-A261-1FF09C83D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2645D-AE3B-B94F-8571-2A75BD18E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8EF8-A31A-F349-A50E-23FB7F2FC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408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5C87A-2EDF-CD46-903E-D6E4BF4DE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8B3C4-7CEE-B748-A39D-720297DD9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E411D6-4841-2D41-BFF7-9233E99C1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A0284D-F5F3-764F-B999-105F80369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D0BFA-FE50-164C-B70D-AA9BFFE9F6D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2B1BF5-E53A-B64D-B32E-AD49BEB02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634445-39FA-2F4A-8DDC-CB89683C2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8EF8-A31A-F349-A50E-23FB7F2FC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942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132C9-58BA-E24B-B6AF-CE73506C5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D9B10A-675E-CD4D-B12D-312C3DA361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43D71-A29E-3246-B558-CE22BA9BC2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20EB0F-B8D7-4F45-83EB-7BDFF3FE0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D0BFA-FE50-164C-B70D-AA9BFFE9F6D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4A71E-2EA2-E742-BC30-087D2D102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CF948B-4426-B647-8BF2-42C159686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88EF8-A31A-F349-A50E-23FB7F2FC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615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5CCDDA-239F-4946-9D3A-8D54375FA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3F4E42-9588-9044-87FB-7D816717B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F31A8-2094-0A4F-AA13-2E86C3E3D7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D0BFA-FE50-164C-B70D-AA9BFFE9F6D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F2EF6-3EB7-4E4F-A3AB-4DC44E46ED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BE35-0411-BD42-9A02-37D7E12C42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88EF8-A31A-F349-A50E-23FB7F2FC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617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673B898-A8C3-C344-9735-AC05E9E8B5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913562"/>
          </a:xfrm>
          <a:prstGeom prst="rect">
            <a:avLst/>
          </a:prstGeom>
        </p:spPr>
      </p:pic>
      <p:sp>
        <p:nvSpPr>
          <p:cNvPr id="4" name="Parallelogram 3">
            <a:extLst>
              <a:ext uri="{FF2B5EF4-FFF2-40B4-BE49-F238E27FC236}">
                <a16:creationId xmlns:a16="http://schemas.microsoft.com/office/drawing/2014/main" id="{AA70F7A6-C9A6-1948-821B-766D1580592A}"/>
              </a:ext>
            </a:extLst>
          </p:cNvPr>
          <p:cNvSpPr/>
          <p:nvPr/>
        </p:nvSpPr>
        <p:spPr>
          <a:xfrm>
            <a:off x="-2443213" y="-262890"/>
            <a:ext cx="4088130" cy="7120890"/>
          </a:xfrm>
          <a:prstGeom prst="parallelogram">
            <a:avLst/>
          </a:prstGeom>
          <a:solidFill>
            <a:srgbClr val="0950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57E70A-B1A7-524A-AACF-7DD12856BB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08038"/>
            <a:ext cx="9144000" cy="23876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9506B"/>
                </a:solidFill>
                <a:latin typeface="Barlow Condensed" pitchFamily="2" charset="77"/>
              </a:rPr>
              <a:t>Ankle Arthritis: Evolving Treatment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936274-96F7-4140-9C8B-07D898F7ED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62309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9506B"/>
                </a:solidFill>
                <a:latin typeface="Barlow Condensed Medium" pitchFamily="2" charset="77"/>
              </a:rPr>
              <a:t>Andrew Wohler, MD</a:t>
            </a:r>
          </a:p>
          <a:p>
            <a:r>
              <a:rPr lang="en-US" sz="2800" dirty="0">
                <a:solidFill>
                  <a:srgbClr val="09506B"/>
                </a:solidFill>
                <a:latin typeface="Barlow Condensed Medium" pitchFamily="2" charset="77"/>
              </a:rPr>
              <a:t>4/29/2023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7F84C0-5CDB-D44C-9937-63E2A37DBAF1}"/>
              </a:ext>
            </a:extLst>
          </p:cNvPr>
          <p:cNvSpPr/>
          <p:nvPr/>
        </p:nvSpPr>
        <p:spPr>
          <a:xfrm>
            <a:off x="11910646" y="0"/>
            <a:ext cx="281354" cy="6858000"/>
          </a:xfrm>
          <a:prstGeom prst="rect">
            <a:avLst/>
          </a:prstGeom>
          <a:solidFill>
            <a:srgbClr val="92C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C8F677-69D3-F841-825D-879F0EAA1213}"/>
              </a:ext>
            </a:extLst>
          </p:cNvPr>
          <p:cNvCxnSpPr>
            <a:cxnSpLocks/>
          </p:cNvCxnSpPr>
          <p:nvPr/>
        </p:nvCxnSpPr>
        <p:spPr>
          <a:xfrm flipH="1">
            <a:off x="1045343" y="-318452"/>
            <a:ext cx="1049154" cy="7361522"/>
          </a:xfrm>
          <a:prstGeom prst="line">
            <a:avLst/>
          </a:prstGeom>
          <a:ln w="260350">
            <a:solidFill>
              <a:srgbClr val="0950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855F6EE-BC04-C34B-A6AA-B58AD07D9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555" y="5523146"/>
            <a:ext cx="4148889" cy="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22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D9FEF05-AB38-A044-898D-AB7A0117C9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913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34391C-2D33-4045-B3A9-BC8B1017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9506B"/>
                </a:solidFill>
                <a:latin typeface="Barlow Condensed" pitchFamily="2" charset="77"/>
              </a:rPr>
              <a:t>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29B97-612B-2F41-9EA2-BF39265F5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3833563"/>
          </a:xfrm>
        </p:spPr>
        <p:txBody>
          <a:bodyPr/>
          <a:lstStyle/>
          <a:p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History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Location of pain (ankle, </a:t>
            </a:r>
            <a:r>
              <a:rPr lang="en-US" dirty="0" err="1">
                <a:solidFill>
                  <a:srgbClr val="09506B"/>
                </a:solidFill>
                <a:latin typeface="Barlow Condensed" pitchFamily="2" charset="77"/>
              </a:rPr>
              <a:t>hindfoot</a:t>
            </a:r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)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Types of activities (uphill, down inclines, uneven ground)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Relevant medical history (inflammatory </a:t>
            </a:r>
            <a:r>
              <a:rPr lang="en-US" dirty="0" err="1">
                <a:solidFill>
                  <a:srgbClr val="09506B"/>
                </a:solidFill>
                <a:latin typeface="Barlow Condensed" pitchFamily="2" charset="77"/>
              </a:rPr>
              <a:t>arthropathy</a:t>
            </a:r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, DM, prior trauma)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Treatments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46B280-C3DA-D247-B641-04B158141B68}"/>
              </a:ext>
            </a:extLst>
          </p:cNvPr>
          <p:cNvCxnSpPr>
            <a:cxnSpLocks/>
          </p:cNvCxnSpPr>
          <p:nvPr/>
        </p:nvCxnSpPr>
        <p:spPr>
          <a:xfrm>
            <a:off x="838200" y="157076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DAE215-64FB-4C43-BCA9-CE79E73AB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7501" y="553777"/>
            <a:ext cx="5032375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26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D9FEF05-AB38-A044-898D-AB7A0117C9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913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34391C-2D33-4045-B3A9-BC8B1017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9506B"/>
                </a:solidFill>
                <a:latin typeface="Barlow Condensed" pitchFamily="2" charset="77"/>
              </a:rPr>
              <a:t>Exam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29B97-612B-2F41-9EA2-BF39265F5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3833563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Standing and seated exam</a:t>
            </a:r>
          </a:p>
          <a:p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Standing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Alignment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Gait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Mechanical axis (proximal deformity)</a:t>
            </a:r>
          </a:p>
          <a:p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Seated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Neurovascular exam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Prior surgical scars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Ankle stability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Strength and motion</a:t>
            </a:r>
          </a:p>
          <a:p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XR- foot and ankle, </a:t>
            </a:r>
            <a:r>
              <a:rPr lang="en-US" dirty="0" err="1">
                <a:solidFill>
                  <a:srgbClr val="09506B"/>
                </a:solidFill>
                <a:latin typeface="Barlow Condensed" pitchFamily="2" charset="77"/>
              </a:rPr>
              <a:t>hindfoot</a:t>
            </a:r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 alignment with deformity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46B280-C3DA-D247-B641-04B158141B68}"/>
              </a:ext>
            </a:extLst>
          </p:cNvPr>
          <p:cNvCxnSpPr>
            <a:cxnSpLocks/>
          </p:cNvCxnSpPr>
          <p:nvPr/>
        </p:nvCxnSpPr>
        <p:spPr>
          <a:xfrm>
            <a:off x="838200" y="157076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DAE215-64FB-4C43-BCA9-CE79E73AB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7569" y="782031"/>
            <a:ext cx="4574598" cy="469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00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D9FEF05-AB38-A044-898D-AB7A0117C9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913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34391C-2D33-4045-B3A9-BC8B1017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9506B"/>
                </a:solidFill>
                <a:latin typeface="Barlow Condensed" pitchFamily="2" charset="77"/>
              </a:rPr>
              <a:t>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29B97-612B-2F41-9EA2-BF39265F5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3833563"/>
          </a:xfrm>
        </p:spPr>
        <p:txBody>
          <a:bodyPr/>
          <a:lstStyle/>
          <a:p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Non-operative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Activity modification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Assistive devices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NSAIDs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Injections (steroids, </a:t>
            </a:r>
            <a:r>
              <a:rPr lang="en-US" dirty="0" err="1">
                <a:solidFill>
                  <a:srgbClr val="09506B"/>
                </a:solidFill>
                <a:latin typeface="Barlow Condensed" pitchFamily="2" charset="77"/>
              </a:rPr>
              <a:t>viscosupplementation</a:t>
            </a:r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)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Immobilization (OTC vs custom bracing)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46B280-C3DA-D247-B641-04B158141B68}"/>
              </a:ext>
            </a:extLst>
          </p:cNvPr>
          <p:cNvCxnSpPr>
            <a:cxnSpLocks/>
          </p:cNvCxnSpPr>
          <p:nvPr/>
        </p:nvCxnSpPr>
        <p:spPr>
          <a:xfrm>
            <a:off x="838200" y="157076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DAE215-64FB-4C43-BCA9-CE79E73AB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192991"/>
            <a:ext cx="2506443" cy="25064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4022" y="466749"/>
            <a:ext cx="2447878" cy="24478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8643" y="2984701"/>
            <a:ext cx="3202872" cy="32092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0160" y="2871568"/>
            <a:ext cx="2087581" cy="272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22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4391C-2D33-4045-B3A9-BC8B1017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9506B"/>
                </a:solidFill>
                <a:latin typeface="Barlow Condensed" pitchFamily="2" charset="77"/>
              </a:rPr>
              <a:t>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29B97-612B-2F41-9EA2-BF39265F5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3833563"/>
          </a:xfrm>
        </p:spPr>
        <p:txBody>
          <a:bodyPr/>
          <a:lstStyle/>
          <a:p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Operative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Ankle scope with debridement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Distraction arthroplasty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Ankle arthroplasty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Ankle arthrodesis</a:t>
            </a:r>
          </a:p>
          <a:p>
            <a:endParaRPr lang="en-US" dirty="0">
              <a:solidFill>
                <a:srgbClr val="09506B"/>
              </a:solidFill>
              <a:latin typeface="Barlow Condensed" pitchFamily="2" charset="77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46B280-C3DA-D247-B641-04B158141B68}"/>
              </a:ext>
            </a:extLst>
          </p:cNvPr>
          <p:cNvCxnSpPr>
            <a:cxnSpLocks/>
          </p:cNvCxnSpPr>
          <p:nvPr/>
        </p:nvCxnSpPr>
        <p:spPr>
          <a:xfrm>
            <a:off x="838200" y="157076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DAE215-64FB-4C43-BCA9-CE79E73AB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244" y="150247"/>
            <a:ext cx="4264047" cy="31109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3381084"/>
            <a:ext cx="4107306" cy="24130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8306" y="3056467"/>
            <a:ext cx="4107392" cy="327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88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D9FEF05-AB38-A044-898D-AB7A0117C9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913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34391C-2D33-4045-B3A9-BC8B1017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9506B"/>
                </a:solidFill>
                <a:latin typeface="Barlow Condensed" pitchFamily="2" charset="77"/>
              </a:rPr>
              <a:t>Ankle Scope Debridement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29B97-612B-2F41-9EA2-BF39265F5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3833563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Effective for anterior ankle impingement</a:t>
            </a:r>
          </a:p>
          <a:p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Document severity of arthritic change in the ankle (prognostic)</a:t>
            </a:r>
          </a:p>
          <a:p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Not long term treatment option if advanced arthritic change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28% require major ankle surgery within 5 years (</a:t>
            </a:r>
            <a:r>
              <a:rPr lang="en-US" dirty="0" err="1">
                <a:solidFill>
                  <a:srgbClr val="09506B"/>
                </a:solidFill>
                <a:latin typeface="Barlow Condensed" pitchFamily="2" charset="77"/>
              </a:rPr>
              <a:t>Hassouna</a:t>
            </a:r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 et al, 2007)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Poor-fair results, only 62% satisfaction, in patients with arthritis vs 88% with primarily impingement symptoms (Ogilvie-Harris et al, 1993)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46B280-C3DA-D247-B641-04B158141B68}"/>
              </a:ext>
            </a:extLst>
          </p:cNvPr>
          <p:cNvCxnSpPr>
            <a:cxnSpLocks/>
          </p:cNvCxnSpPr>
          <p:nvPr/>
        </p:nvCxnSpPr>
        <p:spPr>
          <a:xfrm>
            <a:off x="838200" y="157076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DAE215-64FB-4C43-BCA9-CE79E73AB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  <p:pic>
        <p:nvPicPr>
          <p:cNvPr id="1026" name="Picture 2" descr="(A) Anterior osteophyte with tibiotalar angle more than 60 degrees. (B) Postresec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692" y="0"/>
            <a:ext cx="3963785" cy="261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6955" y="4863889"/>
            <a:ext cx="2786578" cy="24147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7415" y="2579808"/>
            <a:ext cx="2490337" cy="24191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3609" y="2579808"/>
            <a:ext cx="2536184" cy="246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051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D9FEF05-AB38-A044-898D-AB7A0117C9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913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34391C-2D33-4045-B3A9-BC8B1017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9506B"/>
                </a:solidFill>
                <a:latin typeface="Barlow Condensed" pitchFamily="2" charset="77"/>
              </a:rPr>
              <a:t>Distraction Arthroplasty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29B97-612B-2F41-9EA2-BF39265F5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96736" cy="3833563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Limited subset of patient</a:t>
            </a:r>
          </a:p>
          <a:p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Offload joint, allow some cartilage healing, scar formation</a:t>
            </a:r>
          </a:p>
          <a:p>
            <a:r>
              <a:rPr lang="en-US" dirty="0" err="1">
                <a:solidFill>
                  <a:srgbClr val="09506B"/>
                </a:solidFill>
                <a:latin typeface="Barlow Condensed" pitchFamily="2" charset="77"/>
              </a:rPr>
              <a:t>Tellisi</a:t>
            </a:r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 et al.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21/25 patients with pain </a:t>
            </a:r>
            <a:r>
              <a:rPr lang="en-US" dirty="0" err="1">
                <a:solidFill>
                  <a:srgbClr val="09506B"/>
                </a:solidFill>
                <a:latin typeface="Barlow Condensed" pitchFamily="2" charset="77"/>
              </a:rPr>
              <a:t>iprovements</a:t>
            </a:r>
            <a:endParaRPr lang="en-US" dirty="0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AOFAS score 55 pre-op to 74 post-op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SF-36 scores modest improvement (pain and well being)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46B280-C3DA-D247-B641-04B158141B68}"/>
              </a:ext>
            </a:extLst>
          </p:cNvPr>
          <p:cNvCxnSpPr>
            <a:cxnSpLocks/>
          </p:cNvCxnSpPr>
          <p:nvPr/>
        </p:nvCxnSpPr>
        <p:spPr>
          <a:xfrm>
            <a:off x="838200" y="157076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DAE215-64FB-4C43-BCA9-CE79E73AB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4936" y="1825625"/>
            <a:ext cx="5840544" cy="338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26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D9FEF05-AB38-A044-898D-AB7A0117C9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913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34391C-2D33-4045-B3A9-BC8B1017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9506B"/>
                </a:solidFill>
                <a:latin typeface="Barlow Condensed" pitchFamily="2" charset="77"/>
              </a:rPr>
              <a:t>Ankle Arthrodesis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29B97-612B-2F41-9EA2-BF39265F5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3833563"/>
          </a:xfrm>
        </p:spPr>
        <p:txBody>
          <a:bodyPr/>
          <a:lstStyle/>
          <a:p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Historically gold standard for advanced ankle arthritis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Inversion and eversion of </a:t>
            </a:r>
            <a:r>
              <a:rPr lang="en-US" dirty="0" err="1">
                <a:solidFill>
                  <a:srgbClr val="09506B"/>
                </a:solidFill>
                <a:latin typeface="Barlow Condensed" pitchFamily="2" charset="77"/>
              </a:rPr>
              <a:t>hindfoot</a:t>
            </a:r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 not affected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Slight dorsiflexion/plantarflexion at transverse tarsal joints</a:t>
            </a:r>
          </a:p>
          <a:p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Excellent pain relief</a:t>
            </a:r>
          </a:p>
          <a:p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Risk of adjacent joint arthritis over time</a:t>
            </a:r>
          </a:p>
          <a:p>
            <a:pPr lvl="1"/>
            <a:endParaRPr lang="en-US" dirty="0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 dirty="0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 dirty="0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 dirty="0">
              <a:solidFill>
                <a:srgbClr val="09506B"/>
              </a:solidFill>
              <a:latin typeface="Barlow Condensed" pitchFamily="2" charset="77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46B280-C3DA-D247-B641-04B158141B68}"/>
              </a:ext>
            </a:extLst>
          </p:cNvPr>
          <p:cNvCxnSpPr>
            <a:cxnSpLocks/>
          </p:cNvCxnSpPr>
          <p:nvPr/>
        </p:nvCxnSpPr>
        <p:spPr>
          <a:xfrm>
            <a:off x="838200" y="157076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DAE215-64FB-4C43-BCA9-CE79E73AB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20948"/>
            <a:ext cx="3547836" cy="34487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7076" y="1520948"/>
            <a:ext cx="2742622" cy="343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4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D9FEF05-AB38-A044-898D-AB7A0117C9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58189" y="0"/>
            <a:ext cx="12192000" cy="6913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34391C-2D33-4045-B3A9-BC8B1017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9506B"/>
                </a:solidFill>
                <a:latin typeface="Barlow Condensed" pitchFamily="2" charset="77"/>
              </a:rPr>
              <a:t>Ankle Arthroplasty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29B97-612B-2F41-9EA2-BF39265F5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3833563"/>
          </a:xfrm>
        </p:spPr>
        <p:txBody>
          <a:bodyPr/>
          <a:lstStyle/>
          <a:p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Significant evolution in design and implant survival</a:t>
            </a:r>
          </a:p>
          <a:p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10 year implant survival between 70 and 90%</a:t>
            </a:r>
          </a:p>
          <a:p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Re-operation free survival 70%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Return to OR for cyst grafting, gutter debridement, poly exchange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46B280-C3DA-D247-B641-04B158141B68}"/>
              </a:ext>
            </a:extLst>
          </p:cNvPr>
          <p:cNvCxnSpPr>
            <a:cxnSpLocks/>
          </p:cNvCxnSpPr>
          <p:nvPr/>
        </p:nvCxnSpPr>
        <p:spPr>
          <a:xfrm>
            <a:off x="838200" y="157076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DAE215-64FB-4C43-BCA9-CE79E73AB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9589" y="836237"/>
            <a:ext cx="5310633" cy="38686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89025" y="5009536"/>
            <a:ext cx="3331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Perry, T.A., </a:t>
            </a:r>
            <a:r>
              <a:rPr lang="en-US" sz="1200" dirty="0" err="1"/>
              <a:t>Silman</a:t>
            </a:r>
            <a:r>
              <a:rPr lang="en-US" sz="1200" dirty="0"/>
              <a:t>, A., </a:t>
            </a:r>
            <a:r>
              <a:rPr lang="en-US" sz="1200" dirty="0" err="1"/>
              <a:t>Culliford</a:t>
            </a:r>
            <a:r>
              <a:rPr lang="en-US" sz="1200" dirty="0"/>
              <a:t>, D. </a:t>
            </a:r>
            <a:r>
              <a:rPr lang="en-US" sz="1200" i="1" dirty="0"/>
              <a:t>et al.</a:t>
            </a:r>
            <a:r>
              <a:rPr lang="en-US" sz="1200" dirty="0"/>
              <a:t> Survival of primary ankle replacements: data from global joint registries. </a:t>
            </a:r>
            <a:r>
              <a:rPr lang="en-US" sz="1200" i="1" dirty="0"/>
              <a:t>J Foot Ankle Res</a:t>
            </a:r>
            <a:r>
              <a:rPr lang="en-US" sz="1200" dirty="0"/>
              <a:t> </a:t>
            </a:r>
            <a:r>
              <a:rPr lang="en-US" sz="1200" b="1" dirty="0"/>
              <a:t>15</a:t>
            </a:r>
            <a:r>
              <a:rPr lang="en-US" sz="1200" dirty="0"/>
              <a:t>, 33 (2022)</a:t>
            </a:r>
          </a:p>
        </p:txBody>
      </p:sp>
    </p:spTree>
    <p:extLst>
      <p:ext uri="{BB962C8B-B14F-4D97-AF65-F5344CB8AC3E}">
        <p14:creationId xmlns:p14="http://schemas.microsoft.com/office/powerpoint/2010/main" val="5173247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D9FEF05-AB38-A044-898D-AB7A0117C9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913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34391C-2D33-4045-B3A9-BC8B1017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9506B"/>
                </a:solidFill>
                <a:latin typeface="Barlow Condensed" pitchFamily="2" charset="77"/>
              </a:rPr>
              <a:t>Ankle Arthroplasty vs Arthrodesis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29B97-612B-2F41-9EA2-BF39265F5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521037" cy="3833563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*BOTH treatments effective for decreasing pain and increasing function across multiple studies*</a:t>
            </a:r>
          </a:p>
          <a:p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Arthrodesis- risk of adjacent joint degeneration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Nonunion rates 7-43%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Adjacent joint arthritis</a:t>
            </a:r>
          </a:p>
          <a:p>
            <a:pPr lvl="2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Radiographic in almost up to 90%</a:t>
            </a:r>
          </a:p>
          <a:p>
            <a:pPr lvl="2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Meta-analysis show only 5-6% additional procedures</a:t>
            </a:r>
          </a:p>
          <a:p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Arthroplasty- increased need for subsequent procedures (revision arthroplasty, conversion, poly, grafting, impingement)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Implant survival 78% and 77% at 5 and 10 years (Haddad et al., JBJS 2007)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Revision 17% at 5.5 years vs 7% for ankle arthrodesis (Daniels et al, JBJS 2014)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46B280-C3DA-D247-B641-04B158141B68}"/>
              </a:ext>
            </a:extLst>
          </p:cNvPr>
          <p:cNvCxnSpPr>
            <a:cxnSpLocks/>
          </p:cNvCxnSpPr>
          <p:nvPr/>
        </p:nvCxnSpPr>
        <p:spPr>
          <a:xfrm>
            <a:off x="838200" y="157076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DAE215-64FB-4C43-BCA9-CE79E73AB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606" y="1429452"/>
            <a:ext cx="5814261" cy="34684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75687" y="4971530"/>
            <a:ext cx="4735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Brodeur</a:t>
            </a:r>
            <a:r>
              <a:rPr lang="en-US" sz="1200" dirty="0"/>
              <a:t> PG, Modest JM, Walsh DF, Hartnett DA, Gil JA, Cruz A, Hsu RY. Trends and Utilization of Ankle Arthroplasty vs Arthrodesis in the State of New York, 2009-2018. Foot Ankle </a:t>
            </a:r>
            <a:r>
              <a:rPr lang="en-US" sz="1200" dirty="0" err="1"/>
              <a:t>Orthop</a:t>
            </a:r>
            <a:r>
              <a:rPr lang="en-US" sz="1200" dirty="0"/>
              <a:t>. 2022 Nov 10;7(4). PMCID: PMC9660445.</a:t>
            </a:r>
          </a:p>
        </p:txBody>
      </p:sp>
    </p:spTree>
    <p:extLst>
      <p:ext uri="{BB962C8B-B14F-4D97-AF65-F5344CB8AC3E}">
        <p14:creationId xmlns:p14="http://schemas.microsoft.com/office/powerpoint/2010/main" val="35723970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D9FEF05-AB38-A044-898D-AB7A0117C9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913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34391C-2D33-4045-B3A9-BC8B1017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9506B"/>
                </a:solidFill>
                <a:latin typeface="Barlow Condensed" pitchFamily="2" charset="77"/>
              </a:rPr>
              <a:t>Ankle Arthroplasty vs Arthrodesis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29B97-612B-2F41-9EA2-BF39265F5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59280"/>
            <a:ext cx="5257800" cy="3799908"/>
          </a:xfrm>
        </p:spPr>
        <p:txBody>
          <a:bodyPr/>
          <a:lstStyle/>
          <a:p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Outcomes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“TAA preserves more anatomic sagittal plane motion and provides greater pain relief and better patient perceived outcomes compared with ankle arthrodesis” </a:t>
            </a:r>
          </a:p>
          <a:p>
            <a:pPr lvl="1"/>
            <a:r>
              <a:rPr lang="en-US" dirty="0" err="1">
                <a:solidFill>
                  <a:srgbClr val="09506B"/>
                </a:solidFill>
                <a:latin typeface="Barlow Condensed" pitchFamily="2" charset="77"/>
              </a:rPr>
              <a:t>Pedowitz</a:t>
            </a:r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, JBJS 2016</a:t>
            </a:r>
          </a:p>
          <a:p>
            <a:pPr lvl="1"/>
            <a:endParaRPr lang="en-US" dirty="0">
              <a:solidFill>
                <a:srgbClr val="09506B"/>
              </a:solidFill>
              <a:latin typeface="Barlow Condensed" pitchFamily="2" charset="77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178750-D41A-7347-921C-59A418A058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257800" cy="3833563"/>
          </a:xfrm>
        </p:spPr>
        <p:txBody>
          <a:bodyPr/>
          <a:lstStyle/>
          <a:p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Gait and motion-TAR compared favorably to ankle arthrodesis 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Faster walking speed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Increased forefoot sagittal plane motion, especially dorsiflexion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Increased </a:t>
            </a:r>
            <a:r>
              <a:rPr lang="en-US" dirty="0" err="1">
                <a:solidFill>
                  <a:srgbClr val="09506B"/>
                </a:solidFill>
                <a:latin typeface="Barlow Condensed" pitchFamily="2" charset="77"/>
              </a:rPr>
              <a:t>hindfoot</a:t>
            </a:r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 sagittal motion, dorsiflexion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Stronger ankle plantarflexion power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46B280-C3DA-D247-B641-04B158141B68}"/>
              </a:ext>
            </a:extLst>
          </p:cNvPr>
          <p:cNvCxnSpPr>
            <a:cxnSpLocks/>
          </p:cNvCxnSpPr>
          <p:nvPr/>
        </p:nvCxnSpPr>
        <p:spPr>
          <a:xfrm>
            <a:off x="838200" y="157076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DAE215-64FB-4C43-BCA9-CE79E73AB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85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D9F6B95-47FC-E54C-88B5-AD8983C964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913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B900A7-C39F-6446-A4CD-F7808E0A1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9506B"/>
                </a:solidFill>
                <a:latin typeface="Barlow Condensed" pitchFamily="2" charset="77"/>
              </a:rPr>
              <a:t>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7EB7F-D2DE-9C42-B4C4-DFEA80D4B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3"/>
            <a:ext cx="10515600" cy="3521561"/>
          </a:xfrm>
        </p:spPr>
        <p:txBody>
          <a:bodyPr/>
          <a:lstStyle/>
          <a:p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No relevant financial disclosures to report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4AB32B-AFD1-6948-86DF-AB96C3C80275}"/>
              </a:ext>
            </a:extLst>
          </p:cNvPr>
          <p:cNvCxnSpPr>
            <a:cxnSpLocks/>
          </p:cNvCxnSpPr>
          <p:nvPr/>
        </p:nvCxnSpPr>
        <p:spPr>
          <a:xfrm>
            <a:off x="838200" y="169068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E305234-EE89-C843-B064-0A2721A35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055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D9FEF05-AB38-A044-898D-AB7A0117C9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913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34391C-2D33-4045-B3A9-BC8B1017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9506B"/>
                </a:solidFill>
                <a:latin typeface="Barlow Condensed" pitchFamily="2" charset="77"/>
              </a:rPr>
              <a:t>Ankle Arthroplasty vs Arthrodesis- Return to Sport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29B97-612B-2F41-9EA2-BF39265F5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59280"/>
            <a:ext cx="5257800" cy="3799908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Participation in sports improved greater than 10% after treatment with TAR (41%</a:t>
            </a:r>
            <a:r>
              <a:rPr lang="en-US" dirty="0">
                <a:solidFill>
                  <a:srgbClr val="09506B"/>
                </a:solidFill>
                <a:latin typeface="Barlow Condensed" pitchFamily="2" charset="77"/>
                <a:sym typeface="Wingdings" panose="05000000000000000000" pitchFamily="2" charset="2"/>
              </a:rPr>
              <a:t>59%)</a:t>
            </a:r>
            <a:endParaRPr lang="en-US" dirty="0">
              <a:solidFill>
                <a:srgbClr val="09506B"/>
              </a:solidFill>
              <a:latin typeface="Barlow Condensed" pitchFamily="2" charset="77"/>
            </a:endParaRPr>
          </a:p>
          <a:p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Remained high after treatment with ankle arthrodesis (73%</a:t>
            </a:r>
            <a:r>
              <a:rPr lang="en-US" dirty="0">
                <a:solidFill>
                  <a:srgbClr val="09506B"/>
                </a:solidFill>
                <a:latin typeface="Barlow Condensed" pitchFamily="2" charset="77"/>
                <a:sym typeface="Wingdings" panose="05000000000000000000" pitchFamily="2" charset="2"/>
              </a:rPr>
              <a:t>70%)</a:t>
            </a:r>
          </a:p>
          <a:p>
            <a:r>
              <a:rPr lang="en-US" dirty="0">
                <a:solidFill>
                  <a:srgbClr val="09506B"/>
                </a:solidFill>
                <a:latin typeface="Barlow Condensed" pitchFamily="2" charset="77"/>
                <a:sym typeface="Wingdings" panose="05000000000000000000" pitchFamily="2" charset="2"/>
              </a:rPr>
              <a:t>Most common sports swimming, hiking, cycling and skiing</a:t>
            </a:r>
          </a:p>
          <a:p>
            <a:r>
              <a:rPr lang="en-US" dirty="0">
                <a:solidFill>
                  <a:srgbClr val="09506B"/>
                </a:solidFill>
                <a:latin typeface="Barlow Condensed" pitchFamily="2" charset="77"/>
                <a:sym typeface="Wingdings" panose="05000000000000000000" pitchFamily="2" charset="2"/>
              </a:rPr>
              <a:t>High impact sports- tennis, soccer, running- consistently limited after either treatment</a:t>
            </a:r>
            <a:endParaRPr lang="en-US" dirty="0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endParaRPr lang="en-US" dirty="0">
              <a:solidFill>
                <a:srgbClr val="09506B"/>
              </a:solidFill>
              <a:latin typeface="Barlow Condensed" pitchFamily="2" charset="77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46B280-C3DA-D247-B641-04B158141B68}"/>
              </a:ext>
            </a:extLst>
          </p:cNvPr>
          <p:cNvCxnSpPr>
            <a:cxnSpLocks/>
          </p:cNvCxnSpPr>
          <p:nvPr/>
        </p:nvCxnSpPr>
        <p:spPr>
          <a:xfrm>
            <a:off x="838200" y="157076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DAE215-64FB-4C43-BCA9-CE79E73AB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09" y="1981658"/>
            <a:ext cx="5738812" cy="24254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86163" y="4690836"/>
            <a:ext cx="5678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Johns WL, Sowers CB, </a:t>
            </a:r>
            <a:r>
              <a:rPr lang="en-US" sz="1200" dirty="0" err="1"/>
              <a:t>Walley</a:t>
            </a:r>
            <a:r>
              <a:rPr lang="en-US" sz="1200" dirty="0"/>
              <a:t> KC, et al. Return to Sports and Activity After Total Ankle Arthroplasty and Arthrodesis: A Systematic Review. </a:t>
            </a:r>
            <a:r>
              <a:rPr lang="en-US" sz="1200" i="1" dirty="0"/>
              <a:t>Foot &amp; Ankle International</a:t>
            </a:r>
            <a:r>
              <a:rPr lang="en-US" sz="1200" dirty="0"/>
              <a:t>. 2020;41(8):916-929</a:t>
            </a:r>
          </a:p>
        </p:txBody>
      </p:sp>
    </p:spTree>
    <p:extLst>
      <p:ext uri="{BB962C8B-B14F-4D97-AF65-F5344CB8AC3E}">
        <p14:creationId xmlns:p14="http://schemas.microsoft.com/office/powerpoint/2010/main" val="32763407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D9FEF05-AB38-A044-898D-AB7A0117C9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913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34391C-2D33-4045-B3A9-BC8B1017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9506B"/>
                </a:solidFill>
                <a:latin typeface="Barlow Condensed" pitchFamily="2" charset="77"/>
              </a:rPr>
              <a:t>Ankle Arthroplasty and the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29B97-612B-2F41-9EA2-BF39265F5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593080" cy="3833563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Patient selection expanding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Age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Deformity</a:t>
            </a:r>
          </a:p>
          <a:p>
            <a:pPr lvl="2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Similar outcomes in coronal plane deformity &gt;20 degrees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Activity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“Very few undoable TARs” –W. Hodges Davis, MD</a:t>
            </a:r>
          </a:p>
          <a:p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Revision options and comfort with procedures improving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Salvage arthroplasty instead of arthrodesis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46B280-C3DA-D247-B641-04B158141B68}"/>
              </a:ext>
            </a:extLst>
          </p:cNvPr>
          <p:cNvCxnSpPr>
            <a:cxnSpLocks/>
          </p:cNvCxnSpPr>
          <p:nvPr/>
        </p:nvCxnSpPr>
        <p:spPr>
          <a:xfrm>
            <a:off x="838200" y="157076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DAE215-64FB-4C43-BCA9-CE79E73AB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8839" y="1667513"/>
            <a:ext cx="5305601" cy="39916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0947" y="1481039"/>
            <a:ext cx="3558782" cy="48973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1727" y="1481039"/>
            <a:ext cx="3252223" cy="48855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358" y="5676017"/>
            <a:ext cx="4495319" cy="103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6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4391C-2D33-4045-B3A9-BC8B1017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9506B"/>
                </a:solidFill>
                <a:latin typeface="Barlow Condensed" pitchFamily="2" charset="77"/>
              </a:rPr>
              <a:t>Take Home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29B97-612B-2F41-9EA2-BF39265F5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3833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Ankle arthritis is different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Younger, active, post-traumatic</a:t>
            </a:r>
          </a:p>
          <a:p>
            <a:pPr lvl="1"/>
            <a:endParaRPr lang="en-US" dirty="0">
              <a:solidFill>
                <a:srgbClr val="09506B"/>
              </a:solidFill>
              <a:latin typeface="Barlow Condensed" pitchFamily="2" charset="77"/>
            </a:endParaRPr>
          </a:p>
          <a:p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Impact on </a:t>
            </a:r>
            <a:r>
              <a:rPr lang="en-US" dirty="0" err="1">
                <a:solidFill>
                  <a:srgbClr val="09506B"/>
                </a:solidFill>
                <a:latin typeface="Barlow Condensed" pitchFamily="2" charset="77"/>
              </a:rPr>
              <a:t>QoL</a:t>
            </a:r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 is significant</a:t>
            </a:r>
          </a:p>
          <a:p>
            <a:endParaRPr lang="en-US" dirty="0">
              <a:solidFill>
                <a:srgbClr val="09506B"/>
              </a:solidFill>
              <a:latin typeface="Barlow Condensed" pitchFamily="2" charset="77"/>
            </a:endParaRPr>
          </a:p>
          <a:p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Gold standard has been ankle arthrodesis, though treatment strategy evolving and TAR becoming possible for more </a:t>
            </a:r>
            <a:r>
              <a:rPr lang="en-US" dirty="0" err="1">
                <a:solidFill>
                  <a:srgbClr val="09506B"/>
                </a:solidFill>
                <a:latin typeface="Barlow Condensed" pitchFamily="2" charset="77"/>
              </a:rPr>
              <a:t>patien</a:t>
            </a:r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 </a:t>
            </a:r>
            <a:r>
              <a:rPr lang="en-US" dirty="0" err="1">
                <a:solidFill>
                  <a:srgbClr val="09506B"/>
                </a:solidFill>
                <a:latin typeface="Barlow Condensed" pitchFamily="2" charset="77"/>
              </a:rPr>
              <a:t>ts</a:t>
            </a:r>
            <a:endParaRPr lang="en-US" dirty="0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 dirty="0">
              <a:solidFill>
                <a:srgbClr val="09506B"/>
              </a:solidFill>
              <a:latin typeface="Barlow Condensed" pitchFamily="2" charset="77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46B280-C3DA-D247-B641-04B158141B68}"/>
              </a:ext>
            </a:extLst>
          </p:cNvPr>
          <p:cNvCxnSpPr>
            <a:cxnSpLocks/>
          </p:cNvCxnSpPr>
          <p:nvPr/>
        </p:nvCxnSpPr>
        <p:spPr>
          <a:xfrm>
            <a:off x="838200" y="157076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DAE215-64FB-4C43-BCA9-CE79E73AB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275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B07DE5C-0A06-8746-8628-E504C871EEA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913562"/>
          </a:xfrm>
          <a:prstGeom prst="rect">
            <a:avLst/>
          </a:prstGeom>
        </p:spPr>
      </p:pic>
      <p:pic>
        <p:nvPicPr>
          <p:cNvPr id="3" name="Picture 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3627C004-34DB-4944-8FF1-64FFC0569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806" y="2573250"/>
            <a:ext cx="7186388" cy="14372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FCDB5B6-A134-A143-9914-8606127B3720}"/>
              </a:ext>
            </a:extLst>
          </p:cNvPr>
          <p:cNvSpPr/>
          <p:nvPr/>
        </p:nvSpPr>
        <p:spPr>
          <a:xfrm>
            <a:off x="0" y="0"/>
            <a:ext cx="12192000" cy="329784"/>
          </a:xfrm>
          <a:prstGeom prst="rect">
            <a:avLst/>
          </a:prstGeom>
          <a:solidFill>
            <a:srgbClr val="92C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0DB23A-5011-E34A-9658-F73B8BE561EC}"/>
              </a:ext>
            </a:extLst>
          </p:cNvPr>
          <p:cNvSpPr/>
          <p:nvPr/>
        </p:nvSpPr>
        <p:spPr>
          <a:xfrm>
            <a:off x="0" y="5816184"/>
            <a:ext cx="12192000" cy="1097378"/>
          </a:xfrm>
          <a:prstGeom prst="rect">
            <a:avLst/>
          </a:prstGeom>
          <a:solidFill>
            <a:srgbClr val="095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173730-F81E-504C-9392-8BBD2B756F06}"/>
              </a:ext>
            </a:extLst>
          </p:cNvPr>
          <p:cNvSpPr txBox="1"/>
          <p:nvPr/>
        </p:nvSpPr>
        <p:spPr>
          <a:xfrm>
            <a:off x="3480216" y="5981747"/>
            <a:ext cx="5231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Barlow Condensed SemiBold" pitchFamily="2" charset="77"/>
              </a:rPr>
              <a:t>forteortho.com</a:t>
            </a:r>
            <a:endParaRPr lang="en-US" sz="3600" b="1" dirty="0">
              <a:solidFill>
                <a:schemeClr val="bg1"/>
              </a:solidFill>
              <a:latin typeface="Barlow Condensed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39960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D9F6B95-47FC-E54C-88B5-AD8983C964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913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B900A7-C39F-6446-A4CD-F7808E0A1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9506B"/>
                </a:solidFill>
                <a:latin typeface="Barlow Condensed" pitchFamily="2" charset="77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7EB7F-D2DE-9C42-B4C4-DFEA80D4B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3"/>
            <a:ext cx="10515600" cy="3521561"/>
          </a:xfrm>
        </p:spPr>
        <p:txBody>
          <a:bodyPr/>
          <a:lstStyle/>
          <a:p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Ankle anatomy</a:t>
            </a:r>
          </a:p>
          <a:p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Epidemiology/Pathogenesis</a:t>
            </a:r>
          </a:p>
          <a:p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Treatment Options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Non-surgical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Surgical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4AB32B-AFD1-6948-86DF-AB96C3C80275}"/>
              </a:ext>
            </a:extLst>
          </p:cNvPr>
          <p:cNvCxnSpPr>
            <a:cxnSpLocks/>
          </p:cNvCxnSpPr>
          <p:nvPr/>
        </p:nvCxnSpPr>
        <p:spPr>
          <a:xfrm>
            <a:off x="838200" y="169068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E305234-EE89-C843-B064-0A2721A35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16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D9FEF05-AB38-A044-898D-AB7A0117C9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913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34391C-2D33-4045-B3A9-BC8B1017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9506B"/>
                </a:solidFill>
                <a:latin typeface="Barlow Condensed" pitchFamily="2" charset="77"/>
              </a:rPr>
              <a:t>Ankle anatomy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29B97-612B-2F41-9EA2-BF39265F5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3833563"/>
          </a:xfrm>
        </p:spPr>
        <p:txBody>
          <a:bodyPr/>
          <a:lstStyle/>
          <a:p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Ankle joint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Tibia, fibula, talus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Mortise joint- bone and ligamentous constraints medially and laterally</a:t>
            </a:r>
          </a:p>
          <a:p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Ankle motion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Dorsiflexion/plantarflexion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Inversion/eversion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External rotation (syndesmosis)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46B280-C3DA-D247-B641-04B158141B68}"/>
              </a:ext>
            </a:extLst>
          </p:cNvPr>
          <p:cNvCxnSpPr>
            <a:cxnSpLocks/>
          </p:cNvCxnSpPr>
          <p:nvPr/>
        </p:nvCxnSpPr>
        <p:spPr>
          <a:xfrm>
            <a:off x="838200" y="157076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DAE215-64FB-4C43-BCA9-CE79E73AB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665" y="153641"/>
            <a:ext cx="3492223" cy="27890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8621" y="348081"/>
            <a:ext cx="3236952" cy="25946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9941" y="3096346"/>
            <a:ext cx="2917359" cy="277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42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4391C-2D33-4045-B3A9-BC8B1017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9506B"/>
                </a:solidFill>
                <a:latin typeface="Barlow Condensed" pitchFamily="2" charset="77"/>
              </a:rPr>
              <a:t>Ankle anatomy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29B97-612B-2F41-9EA2-BF39265F5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692236" cy="3833563"/>
          </a:xfrm>
        </p:spPr>
        <p:txBody>
          <a:bodyPr/>
          <a:lstStyle/>
          <a:p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Ligamentous stability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Deltoid- primary stabilizer of the ankle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Lateral ankle ligaments- ATFL, CFL, PTFL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Syndesmosis- AITFL, IOM, PITFL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46B280-C3DA-D247-B641-04B158141B68}"/>
              </a:ext>
            </a:extLst>
          </p:cNvPr>
          <p:cNvCxnSpPr>
            <a:cxnSpLocks/>
          </p:cNvCxnSpPr>
          <p:nvPr/>
        </p:nvCxnSpPr>
        <p:spPr>
          <a:xfrm>
            <a:off x="838200" y="157076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DAE215-64FB-4C43-BCA9-CE79E73AB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  <p:pic>
        <p:nvPicPr>
          <p:cNvPr id="2050" name="Picture 2" descr="Ankle Ligament Surgery in Singapore | Orion Ort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545" y="872838"/>
            <a:ext cx="5423995" cy="444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88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D9FEF05-AB38-A044-898D-AB7A0117C9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913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34391C-2D33-4045-B3A9-BC8B1017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9506B"/>
                </a:solidFill>
                <a:latin typeface="Barlow Condensed" pitchFamily="2" charset="77"/>
              </a:rPr>
              <a:t>Articular Cartilage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29B97-612B-2F41-9EA2-BF39265F5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3833563"/>
          </a:xfrm>
        </p:spPr>
        <p:txBody>
          <a:bodyPr/>
          <a:lstStyle/>
          <a:p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Small surface area (350mm</a:t>
            </a:r>
            <a:r>
              <a:rPr lang="en-US" baseline="30000" dirty="0">
                <a:solidFill>
                  <a:srgbClr val="09506B"/>
                </a:solidFill>
                <a:latin typeface="Barlow Condensed" pitchFamily="2" charset="77"/>
              </a:rPr>
              <a:t>2</a:t>
            </a:r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 vs 1100mm</a:t>
            </a:r>
            <a:r>
              <a:rPr lang="en-US" baseline="30000" dirty="0">
                <a:solidFill>
                  <a:srgbClr val="09506B"/>
                </a:solidFill>
                <a:latin typeface="Barlow Condensed" pitchFamily="2" charset="77"/>
              </a:rPr>
              <a:t>2</a:t>
            </a:r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 for hip and knee)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Higher peak contact stress</a:t>
            </a:r>
          </a:p>
          <a:p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Cartilage thickness (1-2 mm)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Up to 6mm in hip and knee</a:t>
            </a:r>
          </a:p>
          <a:p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Articular cartilage tensile properties more uniform</a:t>
            </a:r>
          </a:p>
          <a:p>
            <a:endParaRPr lang="en-US" dirty="0">
              <a:solidFill>
                <a:srgbClr val="09506B"/>
              </a:solidFill>
              <a:latin typeface="Barlow Condensed" pitchFamily="2" charset="77"/>
            </a:endParaRPr>
          </a:p>
          <a:p>
            <a:endParaRPr lang="en-US" dirty="0">
              <a:solidFill>
                <a:srgbClr val="09506B"/>
              </a:solidFill>
              <a:latin typeface="Barlow Condensed" pitchFamily="2" charset="77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46B280-C3DA-D247-B641-04B158141B68}"/>
              </a:ext>
            </a:extLst>
          </p:cNvPr>
          <p:cNvCxnSpPr>
            <a:cxnSpLocks/>
          </p:cNvCxnSpPr>
          <p:nvPr/>
        </p:nvCxnSpPr>
        <p:spPr>
          <a:xfrm>
            <a:off x="838200" y="157076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DAE215-64FB-4C43-BCA9-CE79E73AB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9023" y="1551138"/>
            <a:ext cx="5049953" cy="381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816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4391C-2D33-4045-B3A9-BC8B1017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9506B"/>
                </a:solidFill>
                <a:latin typeface="Barlow Condensed" pitchFamily="2" charset="77"/>
              </a:rPr>
              <a:t>Epidemiology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29B97-612B-2F41-9EA2-BF39265F5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3833563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Less common: 8-10x 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572K THA, 3.48 million TKA by 2030 </a:t>
            </a:r>
            <a:r>
              <a:rPr lang="en-US" sz="1700" dirty="0">
                <a:solidFill>
                  <a:srgbClr val="09506B"/>
                </a:solidFill>
                <a:latin typeface="Barlow Condensed" pitchFamily="2" charset="77"/>
              </a:rPr>
              <a:t>(Kurtz S et al.; JBJS, 2007)</a:t>
            </a:r>
          </a:p>
          <a:p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Post-traumatic arthritis (70%)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Rotational ankle fractures (37%)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Ankle instability (28%)</a:t>
            </a:r>
          </a:p>
          <a:p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Rheumatoid arthritis (11%)</a:t>
            </a:r>
          </a:p>
          <a:p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Idiopathic (7%)</a:t>
            </a:r>
          </a:p>
          <a:p>
            <a:endParaRPr lang="en-US" dirty="0">
              <a:solidFill>
                <a:srgbClr val="09506B"/>
              </a:solidFill>
              <a:latin typeface="Barlow Condensed" pitchFamily="2" charset="77"/>
            </a:endParaRPr>
          </a:p>
          <a:p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Age of onset- 51 years</a:t>
            </a:r>
          </a:p>
          <a:p>
            <a:endParaRPr lang="en-US" dirty="0">
              <a:solidFill>
                <a:srgbClr val="09506B"/>
              </a:solidFill>
              <a:latin typeface="Barlow Condensed" pitchFamily="2" charset="77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46B280-C3DA-D247-B641-04B158141B68}"/>
              </a:ext>
            </a:extLst>
          </p:cNvPr>
          <p:cNvCxnSpPr>
            <a:cxnSpLocks/>
          </p:cNvCxnSpPr>
          <p:nvPr/>
        </p:nvCxnSpPr>
        <p:spPr>
          <a:xfrm>
            <a:off x="838200" y="157076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DAE215-64FB-4C43-BCA9-CE79E73AB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592589" y="5943867"/>
            <a:ext cx="35994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Saltzman, CL, </a:t>
            </a:r>
            <a:r>
              <a:rPr lang="en-US" sz="1200" dirty="0" err="1"/>
              <a:t>Salamon</a:t>
            </a:r>
            <a:r>
              <a:rPr lang="en-US" sz="1200" dirty="0"/>
              <a:t>, ML, Blanchard, GM, et al. Epidemiology of ankle arthritis: report of a consecutive series of 639 patients from a tertiary </a:t>
            </a:r>
            <a:r>
              <a:rPr lang="en-US" sz="1200" dirty="0" err="1"/>
              <a:t>orthopaedic</a:t>
            </a:r>
            <a:r>
              <a:rPr lang="en-US" sz="1200" dirty="0"/>
              <a:t> center. Iowa </a:t>
            </a:r>
            <a:r>
              <a:rPr lang="en-US" sz="1200" dirty="0" err="1"/>
              <a:t>Orthop</a:t>
            </a:r>
            <a:r>
              <a:rPr lang="en-US" sz="1200" dirty="0"/>
              <a:t> J. 2005; 25:44–46.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402" y="1192142"/>
            <a:ext cx="5211456" cy="427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173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D9FEF05-AB38-A044-898D-AB7A0117C9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9135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34391C-2D33-4045-B3A9-BC8B1017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9506B"/>
                </a:solidFill>
                <a:latin typeface="Barlow Condensed" pitchFamily="2" charset="77"/>
              </a:rPr>
              <a:t>Patient 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29B97-612B-2F41-9EA2-BF39265F5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3833563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SF-36 scores equivalent to end stage hip arthritis</a:t>
            </a: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2 standard deviations below population norms</a:t>
            </a:r>
          </a:p>
          <a:p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Physical function in patients with ankle osteoarthritis is equivalent or worse than that of patients with end stage kidney disease, congestive heart failure, or cervical spine pain with radiculopathy</a:t>
            </a:r>
          </a:p>
          <a:p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Gait studies demonstrate reduced ankle motion, peak ankle power, peak power absorbed compared to contralateral limb </a:t>
            </a:r>
          </a:p>
          <a:p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Decreased stride length, decreased self selected gait velocity compared to population norms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178750-D41A-7347-921C-59A418A058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83138" y="5574698"/>
            <a:ext cx="3570316" cy="123859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1200" dirty="0" err="1">
                <a:latin typeface="Barlow Condensed"/>
              </a:rPr>
              <a:t>Glazebrook</a:t>
            </a:r>
            <a:r>
              <a:rPr lang="en-US" sz="1200" dirty="0">
                <a:latin typeface="Barlow Condensed"/>
              </a:rPr>
              <a:t>, M, Daniels, T, Younger, A, et al. Comparison of health-related quality of life between patients with end-stage ankle and hip arthrosis. J Bone Joint </a:t>
            </a:r>
            <a:r>
              <a:rPr lang="en-US" sz="1200" dirty="0" err="1">
                <a:latin typeface="Barlow Condensed"/>
              </a:rPr>
              <a:t>Surg</a:t>
            </a:r>
            <a:r>
              <a:rPr lang="en-US" sz="1200" dirty="0">
                <a:latin typeface="Barlow Condensed"/>
              </a:rPr>
              <a:t> Am. 2008; 90:499–505. PMID: 18310699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212121"/>
                </a:solidFill>
                <a:latin typeface="Barlow Condensed"/>
              </a:rPr>
              <a:t>Flavin R, Coleman SC, </a:t>
            </a:r>
            <a:r>
              <a:rPr lang="en-US" sz="1200" dirty="0" err="1">
                <a:solidFill>
                  <a:srgbClr val="212121"/>
                </a:solidFill>
                <a:latin typeface="Barlow Condensed"/>
              </a:rPr>
              <a:t>Tenenbaum</a:t>
            </a:r>
            <a:r>
              <a:rPr lang="en-US" sz="1200" dirty="0">
                <a:solidFill>
                  <a:srgbClr val="212121"/>
                </a:solidFill>
                <a:latin typeface="Barlow Condensed"/>
              </a:rPr>
              <a:t> S, Brodsky JW. Comparison of gait after total ankle arthroplasty and ankle arthrodesis. Foot Ankle Int. 2013 Oct;34(10):1340-8. </a:t>
            </a:r>
            <a:r>
              <a:rPr lang="en-US" sz="1200" dirty="0" err="1">
                <a:solidFill>
                  <a:srgbClr val="212121"/>
                </a:solidFill>
                <a:latin typeface="Barlow Condensed"/>
              </a:rPr>
              <a:t>doi</a:t>
            </a:r>
            <a:r>
              <a:rPr lang="en-US" sz="1200" dirty="0">
                <a:solidFill>
                  <a:srgbClr val="212121"/>
                </a:solidFill>
                <a:latin typeface="Barlow Condensed"/>
              </a:rPr>
              <a:t>: 10.1177/1071100713490675. </a:t>
            </a:r>
            <a:r>
              <a:rPr lang="en-US" sz="1200" dirty="0" err="1">
                <a:solidFill>
                  <a:srgbClr val="212121"/>
                </a:solidFill>
                <a:latin typeface="Barlow Condensed"/>
              </a:rPr>
              <a:t>Epub</a:t>
            </a:r>
            <a:r>
              <a:rPr lang="en-US" sz="1200" dirty="0">
                <a:solidFill>
                  <a:srgbClr val="212121"/>
                </a:solidFill>
                <a:latin typeface="Barlow Condensed"/>
              </a:rPr>
              <a:t> 2013 May 13. PMID: 23669163.</a:t>
            </a:r>
            <a:endParaRPr lang="en-US" sz="1200" dirty="0">
              <a:latin typeface="Barlow Condensed"/>
            </a:endParaRPr>
          </a:p>
          <a:p>
            <a:pPr marL="0" indent="0">
              <a:buNone/>
            </a:pPr>
            <a:endParaRPr lang="en-US" sz="1200" dirty="0">
              <a:solidFill>
                <a:srgbClr val="09506B"/>
              </a:solidFill>
              <a:latin typeface="Barlow Condensed" pitchFamily="2" charset="77"/>
            </a:endParaRPr>
          </a:p>
          <a:p>
            <a:pPr marL="0" indent="0">
              <a:buNone/>
            </a:pPr>
            <a:endParaRPr lang="en-US" sz="1200" dirty="0">
              <a:solidFill>
                <a:srgbClr val="09506B"/>
              </a:solidFill>
              <a:latin typeface="Barlow Condensed" pitchFamily="2" charset="77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46B280-C3DA-D247-B641-04B158141B68}"/>
              </a:ext>
            </a:extLst>
          </p:cNvPr>
          <p:cNvCxnSpPr>
            <a:cxnSpLocks/>
          </p:cNvCxnSpPr>
          <p:nvPr/>
        </p:nvCxnSpPr>
        <p:spPr>
          <a:xfrm>
            <a:off x="838200" y="157076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DAE215-64FB-4C43-BCA9-CE79E73AB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9939" y="333678"/>
            <a:ext cx="5428210" cy="2267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2261" y="2621579"/>
            <a:ext cx="4703565" cy="275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385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4391C-2D33-4045-B3A9-BC8B1017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9506B"/>
                </a:solidFill>
                <a:latin typeface="Barlow Condensed" pitchFamily="2" charset="77"/>
              </a:rPr>
              <a:t>Ankle arthritis is different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29B97-612B-2F41-9EA2-BF39265F5D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57800" cy="3833563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Only 37% end stage ankle arthritis with normal alignment (</a:t>
            </a:r>
            <a:r>
              <a:rPr lang="en-US" dirty="0" err="1">
                <a:solidFill>
                  <a:srgbClr val="09506B"/>
                </a:solidFill>
                <a:latin typeface="Barlow Condensed" pitchFamily="2" charset="77"/>
              </a:rPr>
              <a:t>Valderrabano</a:t>
            </a:r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, CORR 2008)</a:t>
            </a:r>
            <a:endParaRPr lang="en-US" sz="1700" dirty="0">
              <a:solidFill>
                <a:srgbClr val="09506B"/>
              </a:solidFill>
              <a:latin typeface="Barlow Condensed" pitchFamily="2" charset="77"/>
            </a:endParaRPr>
          </a:p>
          <a:p>
            <a:pPr lvl="1"/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Major adjunct procedures required in 40% cases (</a:t>
            </a:r>
            <a:r>
              <a:rPr lang="en-US" dirty="0" err="1">
                <a:solidFill>
                  <a:srgbClr val="09506B"/>
                </a:solidFill>
                <a:latin typeface="Barlow Condensed" pitchFamily="2" charset="77"/>
              </a:rPr>
              <a:t>Penner</a:t>
            </a:r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, AOFAS 2009)</a:t>
            </a:r>
          </a:p>
          <a:p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Patients affected at a younger age and impact on </a:t>
            </a:r>
            <a:r>
              <a:rPr lang="en-US" dirty="0" err="1">
                <a:solidFill>
                  <a:srgbClr val="09506B"/>
                </a:solidFill>
                <a:latin typeface="Barlow Condensed" pitchFamily="2" charset="77"/>
              </a:rPr>
              <a:t>QoL</a:t>
            </a:r>
            <a:r>
              <a:rPr lang="en-US" dirty="0">
                <a:solidFill>
                  <a:srgbClr val="09506B"/>
                </a:solidFill>
                <a:latin typeface="Barlow Condensed" pitchFamily="2" charset="77"/>
              </a:rPr>
              <a:t> spans a greater percentage of adult life</a:t>
            </a:r>
          </a:p>
          <a:p>
            <a:endParaRPr lang="en-US" dirty="0">
              <a:solidFill>
                <a:srgbClr val="09506B"/>
              </a:solidFill>
              <a:latin typeface="Barlow Condensed" pitchFamily="2" charset="77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46B280-C3DA-D247-B641-04B158141B68}"/>
              </a:ext>
            </a:extLst>
          </p:cNvPr>
          <p:cNvCxnSpPr>
            <a:cxnSpLocks/>
          </p:cNvCxnSpPr>
          <p:nvPr/>
        </p:nvCxnSpPr>
        <p:spPr>
          <a:xfrm>
            <a:off x="838200" y="1570768"/>
            <a:ext cx="3898692" cy="0"/>
          </a:xfrm>
          <a:prstGeom prst="line">
            <a:avLst/>
          </a:prstGeom>
          <a:ln w="57150">
            <a:solidFill>
              <a:srgbClr val="92C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9DAE215-64FB-4C43-BCA9-CE79E73AB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407" y="5779107"/>
            <a:ext cx="4148889" cy="8297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583" y="1825625"/>
            <a:ext cx="5531659" cy="311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567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20074</TotalTime>
  <Words>1102</Words>
  <Application>Microsoft Office PowerPoint</Application>
  <PresentationFormat>Widescreen</PresentationFormat>
  <Paragraphs>154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Ankle Arthritis: Evolving Treatment</vt:lpstr>
      <vt:lpstr>Disclosures</vt:lpstr>
      <vt:lpstr>Outline</vt:lpstr>
      <vt:lpstr>Ankle anatomy</vt:lpstr>
      <vt:lpstr>Ankle anatomy</vt:lpstr>
      <vt:lpstr>Articular Cartilage Studies</vt:lpstr>
      <vt:lpstr>Epidemiology</vt:lpstr>
      <vt:lpstr>Patient Impact</vt:lpstr>
      <vt:lpstr>Ankle arthritis is different</vt:lpstr>
      <vt:lpstr>Presentation</vt:lpstr>
      <vt:lpstr>Exam</vt:lpstr>
      <vt:lpstr>Treatment</vt:lpstr>
      <vt:lpstr>Treatment</vt:lpstr>
      <vt:lpstr>Ankle Scope Debridement</vt:lpstr>
      <vt:lpstr>Distraction Arthroplasty</vt:lpstr>
      <vt:lpstr>Ankle Arthrodesis</vt:lpstr>
      <vt:lpstr>Ankle Arthroplasty</vt:lpstr>
      <vt:lpstr>Ankle Arthroplasty vs Arthrodesis</vt:lpstr>
      <vt:lpstr>Ankle Arthroplasty vs Arthrodesis</vt:lpstr>
      <vt:lpstr>Ankle Arthroplasty vs Arthrodesis- Return to Sport</vt:lpstr>
      <vt:lpstr>Ankle Arthroplasty and the Future</vt:lpstr>
      <vt:lpstr>Take Home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I Hollingsworth</dc:creator>
  <cp:lastModifiedBy>Andrew Wohler</cp:lastModifiedBy>
  <cp:revision>44</cp:revision>
  <dcterms:created xsi:type="dcterms:W3CDTF">2022-01-07T23:23:46Z</dcterms:created>
  <dcterms:modified xsi:type="dcterms:W3CDTF">2023-06-15T15:14:10Z</dcterms:modified>
</cp:coreProperties>
</file>