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6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3">
              <a:alpha val="36000"/>
            </a:srgbClr>
          </a:solidFill>
        </a:fill>
      </a:tcStyle>
    </a:wholeTbl>
    <a:band2H>
      <a:tcTxStyle/>
      <a:tcStyle>
        <a:tcBdr/>
        <a:fill>
          <a:solidFill>
            <a:srgbClr val="676163">
              <a:alpha val="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a:tcStyle>
        <a:tcBdr/>
        <a:fill>
          <a:solidFill>
            <a:srgbClr val="94908F">
              <a:alpha val="64999"/>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a:tcStyle>
        <a:tcBdr/>
        <a:fill>
          <a:solidFill>
            <a:srgbClr val="676163">
              <a:alpha val="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108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1143000" y="685800"/>
            <a:ext cx="4572000" cy="3429000"/>
          </a:xfrm>
          <a:prstGeom prst="rect">
            <a:avLst/>
          </a:prstGeom>
        </p:spPr>
        <p:txBody>
          <a:bodyPr/>
          <a:lstStyle/>
          <a:p>
            <a:endParaRPr/>
          </a:p>
        </p:txBody>
      </p:sp>
      <p:sp>
        <p:nvSpPr>
          <p:cNvPr id="116" name="Shape 11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50900" y="1270000"/>
            <a:ext cx="11303000" cy="3505200"/>
          </a:xfrm>
          <a:prstGeom prst="rect">
            <a:avLst/>
          </a:prstGeom>
        </p:spPr>
        <p:txBody>
          <a:bodyPr anchor="b"/>
          <a:lstStyle/>
          <a:p>
            <a:r>
              <a:t>Title Text</a:t>
            </a:r>
          </a:p>
        </p:txBody>
      </p:sp>
      <p:sp>
        <p:nvSpPr>
          <p:cNvPr id="12" name="Body Level One…"/>
          <p:cNvSpPr txBox="1">
            <a:spLocks noGrp="1"/>
          </p:cNvSpPr>
          <p:nvPr>
            <p:ph type="body" sz="quarter" idx="1"/>
          </p:nvPr>
        </p:nvSpPr>
        <p:spPr>
          <a:xfrm>
            <a:off x="850900" y="4864100"/>
            <a:ext cx="11303000" cy="1574800"/>
          </a:xfrm>
          <a:prstGeom prst="rect">
            <a:avLst/>
          </a:prstGeom>
        </p:spPr>
        <p:txBody>
          <a:bodyPr anchor="t"/>
          <a:lstStyle>
            <a:lvl1pPr marL="0" indent="0">
              <a:spcBef>
                <a:spcPts val="0"/>
              </a:spcBef>
              <a:buSzTx/>
              <a:buNone/>
              <a:defRPr sz="4200">
                <a:solidFill>
                  <a:srgbClr val="73BFFF"/>
                </a:solidFill>
              </a:defRPr>
            </a:lvl1pPr>
            <a:lvl2pPr marL="0" indent="0">
              <a:spcBef>
                <a:spcPts val="0"/>
              </a:spcBef>
              <a:buSzTx/>
              <a:buNone/>
              <a:defRPr sz="4200">
                <a:solidFill>
                  <a:srgbClr val="73BFFF"/>
                </a:solidFill>
              </a:defRPr>
            </a:lvl2pPr>
            <a:lvl3pPr marL="0" indent="0">
              <a:spcBef>
                <a:spcPts val="0"/>
              </a:spcBef>
              <a:buSzTx/>
              <a:buNone/>
              <a:defRPr sz="4200">
                <a:solidFill>
                  <a:srgbClr val="73BFFF"/>
                </a:solidFill>
              </a:defRPr>
            </a:lvl3pPr>
            <a:lvl4pPr marL="0" indent="0">
              <a:spcBef>
                <a:spcPts val="0"/>
              </a:spcBef>
              <a:buSzTx/>
              <a:buNone/>
              <a:defRPr sz="4200">
                <a:solidFill>
                  <a:srgbClr val="73BFFF"/>
                </a:solidFill>
              </a:defRPr>
            </a:lvl4pPr>
            <a:lvl5pPr marL="0" indent="0">
              <a:spcBef>
                <a:spcPts val="0"/>
              </a:spcBef>
              <a:buSzTx/>
              <a:buNone/>
              <a:defRPr sz="4200">
                <a:solidFill>
                  <a:srgbClr val="73BFFF"/>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2" name="–Johnny Appleseed"/>
          <p:cNvSpPr txBox="1">
            <a:spLocks noGrp="1"/>
          </p:cNvSpPr>
          <p:nvPr>
            <p:ph type="body" sz="quarter" idx="21"/>
          </p:nvPr>
        </p:nvSpPr>
        <p:spPr>
          <a:xfrm>
            <a:off x="1270000" y="6362700"/>
            <a:ext cx="10464800" cy="461366"/>
          </a:xfrm>
          <a:prstGeom prst="rect">
            <a:avLst/>
          </a:prstGeom>
        </p:spPr>
        <p:txBody>
          <a:bodyPr anchor="t">
            <a:spAutoFit/>
          </a:bodyPr>
          <a:lstStyle>
            <a:lvl1pPr marL="0" indent="0" algn="ctr">
              <a:spcBef>
                <a:spcPts val="0"/>
              </a:spcBef>
              <a:buSzTx/>
              <a:buNone/>
              <a:defRPr sz="2400" i="1">
                <a:solidFill>
                  <a:srgbClr val="73BFFF"/>
                </a:solidFill>
                <a:effectLst>
                  <a:outerShdw blurRad="38100" dist="36285" dir="2700000" rotWithShape="0">
                    <a:srgbClr val="000000">
                      <a:alpha val="48000"/>
                    </a:srgbClr>
                  </a:outerShdw>
                </a:effectLst>
                <a:latin typeface="Helvetica Neue"/>
                <a:ea typeface="Helvetica Neue"/>
                <a:cs typeface="Helvetica Neue"/>
                <a:sym typeface="Helvetica Neue"/>
              </a:defRPr>
            </a:lvl1pPr>
          </a:lstStyle>
          <a:p>
            <a:r>
              <a:t>–Johnny Appleseed</a:t>
            </a:r>
          </a:p>
        </p:txBody>
      </p:sp>
      <p:sp>
        <p:nvSpPr>
          <p:cNvPr id="93" name="“Type a quote here.”"/>
          <p:cNvSpPr txBox="1">
            <a:spLocks noGrp="1"/>
          </p:cNvSpPr>
          <p:nvPr>
            <p:ph type="body" sz="quarter" idx="22"/>
          </p:nvPr>
        </p:nvSpPr>
        <p:spPr>
          <a:xfrm>
            <a:off x="1270000" y="4267200"/>
            <a:ext cx="10464800" cy="647700"/>
          </a:xfrm>
          <a:prstGeom prst="rect">
            <a:avLst/>
          </a:prstGeom>
        </p:spPr>
        <p:txBody>
          <a:bodyPr>
            <a:spAutoFit/>
          </a:bodyPr>
          <a:lstStyle>
            <a:lvl1pPr marL="0" indent="0" algn="ctr">
              <a:spcBef>
                <a:spcPts val="0"/>
              </a:spcBef>
              <a:buSzTx/>
              <a:buNone/>
              <a:defRPr>
                <a:effectLst>
                  <a:outerShdw blurRad="38100" dist="54428" dir="2700000" rotWithShape="0">
                    <a:srgbClr val="000000">
                      <a:alpha val="48000"/>
                    </a:srgbClr>
                  </a:outerShdw>
                </a:effectLst>
              </a:defRPr>
            </a:lvl1pPr>
          </a:lstStyle>
          <a:p>
            <a:r>
              <a:t>“Type a quote here.” </a:t>
            </a:r>
          </a:p>
        </p:txBody>
      </p:sp>
      <p:sp>
        <p:nvSpPr>
          <p:cNvPr id="94"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1" name="143070724_2880x2159.jpeg"/>
          <p:cNvSpPr>
            <a:spLocks noGrp="1"/>
          </p:cNvSpPr>
          <p:nvPr>
            <p:ph type="pic" idx="21"/>
          </p:nvPr>
        </p:nvSpPr>
        <p:spPr>
          <a:xfrm>
            <a:off x="0" y="0"/>
            <a:ext cx="13010823" cy="9753601"/>
          </a:xfrm>
          <a:prstGeom prst="rect">
            <a:avLst/>
          </a:prstGeom>
        </p:spPr>
        <p:txBody>
          <a:bodyPr lIns="91439" tIns="45719" rIns="91439" bIns="45719" anchor="t">
            <a:noAutofit/>
          </a:bodyPr>
          <a:lstStyle/>
          <a:p>
            <a:endParaRPr/>
          </a:p>
        </p:txBody>
      </p:sp>
      <p:sp>
        <p:nvSpPr>
          <p:cNvPr id="102"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9"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774700" y="646263"/>
            <a:ext cx="11417300" cy="8559012"/>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787400" y="6807200"/>
            <a:ext cx="11430000" cy="1219200"/>
          </a:xfrm>
          <a:prstGeom prst="rect">
            <a:avLst/>
          </a:prstGeom>
        </p:spPr>
        <p:txBody>
          <a:bodyPr anchor="b"/>
          <a:lstStyle/>
          <a:p>
            <a:r>
              <a:t>Title Text</a:t>
            </a:r>
          </a:p>
        </p:txBody>
      </p:sp>
      <p:sp>
        <p:nvSpPr>
          <p:cNvPr id="22"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87400" y="3657600"/>
            <a:ext cx="11430000" cy="2438400"/>
          </a:xfrm>
          <a:prstGeom prst="rect">
            <a:avLst/>
          </a:prstGeom>
        </p:spPr>
        <p:txBody>
          <a:bodyPr/>
          <a:lstStyle/>
          <a:p>
            <a:r>
              <a:t>Title Text</a:t>
            </a:r>
          </a:p>
        </p:txBody>
      </p:sp>
      <p:sp>
        <p:nvSpPr>
          <p:cNvPr id="30"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7" name="143070716_1012x1350.jpeg"/>
          <p:cNvSpPr>
            <a:spLocks noGrp="1"/>
          </p:cNvSpPr>
          <p:nvPr>
            <p:ph type="pic" sz="half" idx="21"/>
          </p:nvPr>
        </p:nvSpPr>
        <p:spPr>
          <a:xfrm>
            <a:off x="7010400" y="1257300"/>
            <a:ext cx="5407529" cy="7213600"/>
          </a:xfrm>
          <a:prstGeom prst="rect">
            <a:avLst/>
          </a:prstGeom>
          <a:ln w="9525">
            <a:round/>
          </a:ln>
        </p:spPr>
        <p:txBody>
          <a:bodyPr lIns="91439" tIns="45719" rIns="91439" bIns="45719" anchor="t">
            <a:noAutofit/>
          </a:bodyPr>
          <a:lstStyle/>
          <a:p>
            <a:endParaRPr/>
          </a:p>
        </p:txBody>
      </p:sp>
      <p:sp>
        <p:nvSpPr>
          <p:cNvPr id="38" name="Title Text"/>
          <p:cNvSpPr txBox="1">
            <a:spLocks noGrp="1"/>
          </p:cNvSpPr>
          <p:nvPr>
            <p:ph type="title"/>
          </p:nvPr>
        </p:nvSpPr>
        <p:spPr>
          <a:xfrm>
            <a:off x="787400" y="1384300"/>
            <a:ext cx="5638800" cy="3505200"/>
          </a:xfrm>
          <a:prstGeom prst="rect">
            <a:avLst/>
          </a:prstGeom>
        </p:spPr>
        <p:txBody>
          <a:bodyPr anchor="b"/>
          <a:lstStyle/>
          <a:p>
            <a:r>
              <a:t>Title Text</a:t>
            </a:r>
          </a:p>
        </p:txBody>
      </p:sp>
      <p:sp>
        <p:nvSpPr>
          <p:cNvPr id="39" name="Body Level One…"/>
          <p:cNvSpPr txBox="1">
            <a:spLocks noGrp="1"/>
          </p:cNvSpPr>
          <p:nvPr>
            <p:ph type="body" sz="quarter" idx="1"/>
          </p:nvPr>
        </p:nvSpPr>
        <p:spPr>
          <a:xfrm>
            <a:off x="787400" y="4876800"/>
            <a:ext cx="5638800" cy="3759200"/>
          </a:xfrm>
          <a:prstGeom prst="rect">
            <a:avLst/>
          </a:prstGeom>
        </p:spPr>
        <p:txBody>
          <a:bodyPr anchor="t"/>
          <a:lstStyle>
            <a:lvl1pPr marL="0" indent="0">
              <a:spcBef>
                <a:spcPts val="0"/>
              </a:spcBef>
              <a:buSzTx/>
              <a:buNone/>
              <a:defRPr sz="4200">
                <a:solidFill>
                  <a:srgbClr val="73BFFF"/>
                </a:solidFill>
              </a:defRPr>
            </a:lvl1pPr>
            <a:lvl2pPr marL="0" indent="0">
              <a:spcBef>
                <a:spcPts val="0"/>
              </a:spcBef>
              <a:buSzTx/>
              <a:buNone/>
              <a:defRPr sz="4200">
                <a:solidFill>
                  <a:srgbClr val="73BFFF"/>
                </a:solidFill>
              </a:defRPr>
            </a:lvl2pPr>
            <a:lvl3pPr marL="0" indent="0">
              <a:spcBef>
                <a:spcPts val="0"/>
              </a:spcBef>
              <a:buSzTx/>
              <a:buNone/>
              <a:defRPr sz="4200">
                <a:solidFill>
                  <a:srgbClr val="73BFFF"/>
                </a:solidFill>
              </a:defRPr>
            </a:lvl3pPr>
            <a:lvl4pPr marL="0" indent="0">
              <a:spcBef>
                <a:spcPts val="0"/>
              </a:spcBef>
              <a:buSzTx/>
              <a:buNone/>
              <a:defRPr sz="4200">
                <a:solidFill>
                  <a:srgbClr val="73BFFF"/>
                </a:solidFill>
              </a:defRPr>
            </a:lvl4pPr>
            <a:lvl5pPr marL="0" indent="0">
              <a:spcBef>
                <a:spcPts val="0"/>
              </a:spcBef>
              <a:buSzTx/>
              <a:buNone/>
              <a:defRPr sz="4200">
                <a:solidFill>
                  <a:srgbClr val="73BFFF"/>
                </a:solidFill>
              </a:defRPr>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xfrm>
            <a:off x="787400" y="2768600"/>
            <a:ext cx="11430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4" name="143070716_1012x1350.jpeg"/>
          <p:cNvSpPr>
            <a:spLocks noGrp="1"/>
          </p:cNvSpPr>
          <p:nvPr>
            <p:ph type="pic" sz="half" idx="21"/>
          </p:nvPr>
        </p:nvSpPr>
        <p:spPr>
          <a:xfrm>
            <a:off x="7213600" y="2273300"/>
            <a:ext cx="5016500" cy="6692011"/>
          </a:xfrm>
          <a:prstGeom prst="rect">
            <a:avLst/>
          </a:prstGeom>
          <a:ln w="9525">
            <a:round/>
          </a:ln>
        </p:spPr>
        <p:txBody>
          <a:bodyPr lIns="91439" tIns="45719" rIns="91439" bIns="45719" anchor="t">
            <a:noAutofit/>
          </a:bodyPr>
          <a:lstStyle/>
          <a:p>
            <a:endParaRPr/>
          </a:p>
        </p:txBody>
      </p:sp>
      <p:sp>
        <p:nvSpPr>
          <p:cNvPr id="65" name="Title Text"/>
          <p:cNvSpPr txBox="1">
            <a:spLocks noGrp="1"/>
          </p:cNvSpPr>
          <p:nvPr>
            <p:ph type="title"/>
          </p:nvPr>
        </p:nvSpPr>
        <p:spPr>
          <a:prstGeom prst="rect">
            <a:avLst/>
          </a:prstGeom>
        </p:spPr>
        <p:txBody>
          <a:bodyPr/>
          <a:lstStyle/>
          <a:p>
            <a:r>
              <a:t>Title Text</a:t>
            </a:r>
          </a:p>
        </p:txBody>
      </p:sp>
      <p:sp>
        <p:nvSpPr>
          <p:cNvPr id="66" name="Body Level One…"/>
          <p:cNvSpPr txBox="1">
            <a:spLocks noGrp="1"/>
          </p:cNvSpPr>
          <p:nvPr>
            <p:ph type="body" sz="half" idx="1"/>
          </p:nvPr>
        </p:nvSpPr>
        <p:spPr>
          <a:xfrm>
            <a:off x="787400" y="2768600"/>
            <a:ext cx="54229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4"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2" name="143070718_1000x750.jpeg"/>
          <p:cNvSpPr>
            <a:spLocks noGrp="1"/>
          </p:cNvSpPr>
          <p:nvPr>
            <p:ph type="pic" sz="quarter" idx="21"/>
          </p:nvPr>
        </p:nvSpPr>
        <p:spPr>
          <a:xfrm>
            <a:off x="6808750" y="5099998"/>
            <a:ext cx="5370687" cy="4028015"/>
          </a:xfrm>
          <a:prstGeom prst="rect">
            <a:avLst/>
          </a:prstGeom>
          <a:ln w="9525">
            <a:round/>
          </a:ln>
        </p:spPr>
        <p:txBody>
          <a:bodyPr lIns="91439" tIns="45719" rIns="91439" bIns="45719" anchor="t">
            <a:noAutofit/>
          </a:bodyPr>
          <a:lstStyle/>
          <a:p>
            <a:endParaRPr/>
          </a:p>
        </p:txBody>
      </p:sp>
      <p:sp>
        <p:nvSpPr>
          <p:cNvPr id="83" name="143070724_2880x2159.jpeg"/>
          <p:cNvSpPr>
            <a:spLocks noGrp="1"/>
          </p:cNvSpPr>
          <p:nvPr>
            <p:ph type="pic" sz="quarter" idx="22"/>
          </p:nvPr>
        </p:nvSpPr>
        <p:spPr>
          <a:xfrm>
            <a:off x="6858000" y="965200"/>
            <a:ext cx="5318754" cy="3987219"/>
          </a:xfrm>
          <a:prstGeom prst="rect">
            <a:avLst/>
          </a:prstGeom>
          <a:ln w="9525">
            <a:round/>
          </a:ln>
        </p:spPr>
        <p:txBody>
          <a:bodyPr lIns="91439" tIns="45719" rIns="91439" bIns="45719" anchor="t">
            <a:noAutofit/>
          </a:bodyPr>
          <a:lstStyle/>
          <a:p>
            <a:endParaRPr/>
          </a:p>
        </p:txBody>
      </p:sp>
      <p:sp>
        <p:nvSpPr>
          <p:cNvPr id="84" name="143070716_1012x1350.jpeg"/>
          <p:cNvSpPr>
            <a:spLocks noGrp="1"/>
          </p:cNvSpPr>
          <p:nvPr>
            <p:ph type="pic" sz="half" idx="23"/>
          </p:nvPr>
        </p:nvSpPr>
        <p:spPr>
          <a:xfrm>
            <a:off x="1155700" y="1244600"/>
            <a:ext cx="5407496" cy="7213600"/>
          </a:xfrm>
          <a:prstGeom prst="rect">
            <a:avLst/>
          </a:prstGeom>
          <a:ln w="9525">
            <a:round/>
          </a:ln>
        </p:spPr>
        <p:txBody>
          <a:bodyPr lIns="91439" tIns="45719" rIns="91439" bIns="45719" anchor="t">
            <a:noAutofit/>
          </a:bodyPr>
          <a:lstStyle/>
          <a:p>
            <a:endParaRPr/>
          </a:p>
        </p:txBody>
      </p:sp>
      <p:sp>
        <p:nvSpPr>
          <p:cNvPr id="85" name="Slide Number"/>
          <p:cNvSpPr txBox="1">
            <a:spLocks noGrp="1"/>
          </p:cNvSpPr>
          <p:nvPr>
            <p:ph type="sldNum" sz="quarter" idx="2"/>
          </p:nvPr>
        </p:nvSpPr>
        <p:spPr>
          <a:xfrm>
            <a:off x="12534899" y="9311678"/>
            <a:ext cx="312015" cy="312344"/>
          </a:xfrm>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787400" y="1371600"/>
            <a:ext cx="11430000" cy="701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787400" y="254000"/>
            <a:ext cx="11430000" cy="2438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12536220" y="9311678"/>
            <a:ext cx="312015" cy="312344"/>
          </a:xfrm>
          <a:prstGeom prst="rect">
            <a:avLst/>
          </a:prstGeom>
          <a:ln w="12700">
            <a:miter lim="400000"/>
          </a:ln>
        </p:spPr>
        <p:txBody>
          <a:bodyPr wrap="none" lIns="50800" tIns="50800" rIns="50800" bIns="50800" anchor="ctr">
            <a:spAutoFit/>
          </a:bodyPr>
          <a:lstStyle>
            <a:lvl1pPr algn="r">
              <a:defRPr sz="1400" b="1">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584200" rtl="0" latinLnBrk="0">
        <a:lnSpc>
          <a:spcPct val="100000"/>
        </a:lnSpc>
        <a:spcBef>
          <a:spcPts val="0"/>
        </a:spcBef>
        <a:spcAft>
          <a:spcPts val="0"/>
        </a:spcAft>
        <a:buClrTx/>
        <a:buSzTx/>
        <a:buFontTx/>
        <a:buNone/>
        <a:tabLst/>
        <a:defRPr sz="72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0" marR="0" indent="0" algn="l" defTabSz="584200" rtl="0" latinLnBrk="0">
        <a:lnSpc>
          <a:spcPct val="100000"/>
        </a:lnSpc>
        <a:spcBef>
          <a:spcPts val="0"/>
        </a:spcBef>
        <a:spcAft>
          <a:spcPts val="0"/>
        </a:spcAft>
        <a:buClrTx/>
        <a:buSzTx/>
        <a:buFontTx/>
        <a:buNone/>
        <a:tabLst/>
        <a:defRPr sz="72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0" marR="0" indent="0" algn="l" defTabSz="584200" rtl="0" latinLnBrk="0">
        <a:lnSpc>
          <a:spcPct val="100000"/>
        </a:lnSpc>
        <a:spcBef>
          <a:spcPts val="0"/>
        </a:spcBef>
        <a:spcAft>
          <a:spcPts val="0"/>
        </a:spcAft>
        <a:buClrTx/>
        <a:buSzTx/>
        <a:buFontTx/>
        <a:buNone/>
        <a:tabLst/>
        <a:defRPr sz="72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0" marR="0" indent="0" algn="l" defTabSz="584200" rtl="0" latinLnBrk="0">
        <a:lnSpc>
          <a:spcPct val="100000"/>
        </a:lnSpc>
        <a:spcBef>
          <a:spcPts val="0"/>
        </a:spcBef>
        <a:spcAft>
          <a:spcPts val="0"/>
        </a:spcAft>
        <a:buClrTx/>
        <a:buSzTx/>
        <a:buFontTx/>
        <a:buNone/>
        <a:tabLst/>
        <a:defRPr sz="72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0" marR="0" indent="0" algn="l" defTabSz="584200" rtl="0" latinLnBrk="0">
        <a:lnSpc>
          <a:spcPct val="100000"/>
        </a:lnSpc>
        <a:spcBef>
          <a:spcPts val="0"/>
        </a:spcBef>
        <a:spcAft>
          <a:spcPts val="0"/>
        </a:spcAft>
        <a:buClrTx/>
        <a:buSzTx/>
        <a:buFontTx/>
        <a:buNone/>
        <a:tabLst/>
        <a:defRPr sz="72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0" marR="0" indent="0" algn="l" defTabSz="584200" rtl="0" latinLnBrk="0">
        <a:lnSpc>
          <a:spcPct val="100000"/>
        </a:lnSpc>
        <a:spcBef>
          <a:spcPts val="0"/>
        </a:spcBef>
        <a:spcAft>
          <a:spcPts val="0"/>
        </a:spcAft>
        <a:buClrTx/>
        <a:buSzTx/>
        <a:buFontTx/>
        <a:buNone/>
        <a:tabLst/>
        <a:defRPr sz="72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0" marR="0" indent="0" algn="l" defTabSz="584200" rtl="0" latinLnBrk="0">
        <a:lnSpc>
          <a:spcPct val="100000"/>
        </a:lnSpc>
        <a:spcBef>
          <a:spcPts val="0"/>
        </a:spcBef>
        <a:spcAft>
          <a:spcPts val="0"/>
        </a:spcAft>
        <a:buClrTx/>
        <a:buSzTx/>
        <a:buFontTx/>
        <a:buNone/>
        <a:tabLst/>
        <a:defRPr sz="72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0" marR="0" indent="0" algn="l" defTabSz="584200" rtl="0" latinLnBrk="0">
        <a:lnSpc>
          <a:spcPct val="100000"/>
        </a:lnSpc>
        <a:spcBef>
          <a:spcPts val="0"/>
        </a:spcBef>
        <a:spcAft>
          <a:spcPts val="0"/>
        </a:spcAft>
        <a:buClrTx/>
        <a:buSzTx/>
        <a:buFontTx/>
        <a:buNone/>
        <a:tabLst/>
        <a:defRPr sz="72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0" marR="0" indent="0" algn="l" defTabSz="584200" rtl="0" latinLnBrk="0">
        <a:lnSpc>
          <a:spcPct val="100000"/>
        </a:lnSpc>
        <a:spcBef>
          <a:spcPts val="0"/>
        </a:spcBef>
        <a:spcAft>
          <a:spcPts val="0"/>
        </a:spcAft>
        <a:buClrTx/>
        <a:buSzTx/>
        <a:buFontTx/>
        <a:buNone/>
        <a:tabLst/>
        <a:defRPr sz="72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9pPr>
    </p:titleStyle>
    <p:bodyStyle>
      <a:lvl1pPr marL="4445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8890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13335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17780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22225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26670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31115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35560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40005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solidFill>
            <a:srgbClr val="FFFFFF"/>
          </a:solidFill>
          <a:effectLst>
            <a:outerShdw blurRad="50800" dist="38100" dir="5400000" rotWithShape="0">
              <a:srgbClr val="000000"/>
            </a:outerShdw>
          </a:effectLst>
          <a:uFillTx/>
          <a:latin typeface="+mn-lt"/>
          <a:ea typeface="+mn-ea"/>
          <a:cs typeface="+mn-cs"/>
          <a:sym typeface="Helvetica Neue Light"/>
        </a:defRPr>
      </a:lvl9pPr>
    </p:bodyStyle>
    <p:otherStyle>
      <a:lvl1pPr marL="0" marR="0" indent="0" algn="r" defTabSz="58420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slide" Target="slide27.xml"/><Relationship Id="rId5" Type="http://schemas.openxmlformats.org/officeDocument/2006/relationships/slide" Target="slide1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slide" Target="slide27.xml"/><Relationship Id="rId5" Type="http://schemas.openxmlformats.org/officeDocument/2006/relationships/slide" Target="slide23.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9.xml"/><Relationship Id="rId5" Type="http://schemas.openxmlformats.org/officeDocument/2006/relationships/image" Target="../media/image52.jpeg"/><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slide" Target="slide2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slide" Target="slide2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20" name="MSC intro pic.jpg"/>
          <p:cNvGrpSpPr/>
          <p:nvPr/>
        </p:nvGrpSpPr>
        <p:grpSpPr>
          <a:xfrm>
            <a:off x="-130611" y="-93927"/>
            <a:ext cx="13296901" cy="10096501"/>
            <a:chOff x="0" y="0"/>
            <a:chExt cx="13296900" cy="10096500"/>
          </a:xfrm>
        </p:grpSpPr>
        <p:pic>
          <p:nvPicPr>
            <p:cNvPr id="119" name="MSC intro pic.jpg" descr="MSC intro pic.jpg"/>
            <p:cNvPicPr>
              <a:picLocks noChangeAspect="1"/>
            </p:cNvPicPr>
            <p:nvPr/>
          </p:nvPicPr>
          <p:blipFill>
            <a:blip r:embed="rId3">
              <a:alphaModFix amt="67000"/>
            </a:blip>
            <a:srcRect l="3448" r="3345"/>
            <a:stretch>
              <a:fillRect/>
            </a:stretch>
          </p:blipFill>
          <p:spPr>
            <a:xfrm>
              <a:off x="127000" y="88900"/>
              <a:ext cx="13042900" cy="9766300"/>
            </a:xfrm>
            <a:prstGeom prst="rect">
              <a:avLst/>
            </a:prstGeom>
            <a:ln>
              <a:noFill/>
            </a:ln>
            <a:effectLst/>
          </p:spPr>
        </p:pic>
        <p:pic>
          <p:nvPicPr>
            <p:cNvPr id="118" name="MSC intro pic.jpg" descr="MSC intro pic.jpg"/>
            <p:cNvPicPr>
              <a:picLocks/>
            </p:cNvPicPr>
            <p:nvPr/>
          </p:nvPicPr>
          <p:blipFill>
            <a:blip r:embed="rId4">
              <a:alphaModFix amt="67000"/>
            </a:blip>
            <a:stretch>
              <a:fillRect/>
            </a:stretch>
          </p:blipFill>
          <p:spPr>
            <a:xfrm>
              <a:off x="0" y="0"/>
              <a:ext cx="13296901" cy="10096500"/>
            </a:xfrm>
            <a:prstGeom prst="rect">
              <a:avLst/>
            </a:prstGeom>
            <a:effectLst/>
          </p:spPr>
        </p:pic>
      </p:grpSp>
      <p:sp>
        <p:nvSpPr>
          <p:cNvPr id="121" name="Precision Therapeutics"/>
          <p:cNvSpPr txBox="1">
            <a:spLocks noGrp="1"/>
          </p:cNvSpPr>
          <p:nvPr>
            <p:ph type="ctrTitle"/>
          </p:nvPr>
        </p:nvSpPr>
        <p:spPr>
          <a:xfrm>
            <a:off x="711200" y="927100"/>
            <a:ext cx="11303000" cy="3505200"/>
          </a:xfrm>
          <a:prstGeom prst="rect">
            <a:avLst/>
          </a:prstGeom>
        </p:spPr>
        <p:txBody>
          <a:bodyPr/>
          <a:lstStyle>
            <a:lvl1pPr>
              <a:defRPr sz="7700">
                <a:latin typeface="Helvetica Neue"/>
                <a:ea typeface="Helvetica Neue"/>
                <a:cs typeface="Helvetica Neue"/>
                <a:sym typeface="Helvetica Neue"/>
              </a:defRPr>
            </a:lvl1pPr>
          </a:lstStyle>
          <a:p>
            <a:r>
              <a:t>Precision Therapeutics</a:t>
            </a:r>
          </a:p>
        </p:txBody>
      </p:sp>
      <p:sp>
        <p:nvSpPr>
          <p:cNvPr id="122" name="Shane Rose MD…"/>
          <p:cNvSpPr txBox="1">
            <a:spLocks noGrp="1"/>
          </p:cNvSpPr>
          <p:nvPr>
            <p:ph type="subTitle" sz="quarter" idx="1"/>
          </p:nvPr>
        </p:nvSpPr>
        <p:spPr>
          <a:xfrm>
            <a:off x="863600" y="6184900"/>
            <a:ext cx="11303000" cy="1574800"/>
          </a:xfrm>
          <a:prstGeom prst="rect">
            <a:avLst/>
          </a:prstGeom>
        </p:spPr>
        <p:txBody>
          <a:bodyPr/>
          <a:lstStyle/>
          <a:p>
            <a:r>
              <a:rPr dirty="0"/>
              <a:t>Shane Rose MD</a:t>
            </a:r>
          </a:p>
          <a:p>
            <a:r>
              <a:rPr lang="en-US" dirty="0"/>
              <a:t>Rayus</a:t>
            </a:r>
            <a:r>
              <a:rPr dirty="0"/>
              <a:t> - Regenerative Medicine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Illiac crest needle placement options for optimal BMAc quality.                                                                                                                                                           - Piuzzi 2018"/>
          <p:cNvSpPr txBox="1">
            <a:spLocks noGrp="1"/>
          </p:cNvSpPr>
          <p:nvPr>
            <p:ph type="body" sz="quarter" idx="1"/>
          </p:nvPr>
        </p:nvSpPr>
        <p:spPr>
          <a:xfrm>
            <a:off x="787400" y="6667500"/>
            <a:ext cx="11430000" cy="1816100"/>
          </a:xfrm>
          <a:prstGeom prst="rect">
            <a:avLst/>
          </a:prstGeom>
        </p:spPr>
        <p:txBody>
          <a:bodyPr/>
          <a:lstStyle/>
          <a:p>
            <a:pPr marL="395111" indent="-395111">
              <a:buBlip>
                <a:blip r:embed="rId2"/>
              </a:buBlip>
            </a:pPr>
            <a:r>
              <a:rPr sz="3200"/>
              <a:t>Illiac crest needle placement options for optimal </a:t>
            </a:r>
            <a:r>
              <a:rPr u="sng">
                <a:hlinkClick r:id="" action="ppaction://hlinkshowjump?jump=nextslide"/>
              </a:rPr>
              <a:t>BMAc</a:t>
            </a:r>
            <a:r>
              <a:rPr sz="3200"/>
              <a:t> quality.</a:t>
            </a:r>
            <a:r>
              <a:t>                                                                                                                                                           - </a:t>
            </a:r>
            <a:r>
              <a:rPr sz="2000"/>
              <a:t>Piuzzi 2018</a:t>
            </a:r>
          </a:p>
        </p:txBody>
      </p:sp>
      <p:pic>
        <p:nvPicPr>
          <p:cNvPr id="155" name="Aspiration technique.JPG" descr="Aspiration technique.JPG"/>
          <p:cNvPicPr>
            <a:picLocks noChangeAspect="1"/>
          </p:cNvPicPr>
          <p:nvPr/>
        </p:nvPicPr>
        <p:blipFill>
          <a:blip r:embed="rId3"/>
          <a:srcRect t="6741" r="16845"/>
          <a:stretch>
            <a:fillRect/>
          </a:stretch>
        </p:blipFill>
        <p:spPr>
          <a:xfrm>
            <a:off x="1882775" y="1347243"/>
            <a:ext cx="5407025" cy="4546102"/>
          </a:xfrm>
          <a:prstGeom prst="rect">
            <a:avLst/>
          </a:prstGeom>
          <a:ln w="12700">
            <a:miter lim="400000"/>
          </a:ln>
        </p:spPr>
      </p:pic>
      <p:pic>
        <p:nvPicPr>
          <p:cNvPr id="156" name="Aspiration technique2.JPG" descr="Aspiration technique2.JPG"/>
          <p:cNvPicPr>
            <a:picLocks noChangeAspect="1"/>
          </p:cNvPicPr>
          <p:nvPr/>
        </p:nvPicPr>
        <p:blipFill>
          <a:blip r:embed="rId4"/>
          <a:stretch>
            <a:fillRect/>
          </a:stretch>
        </p:blipFill>
        <p:spPr>
          <a:xfrm>
            <a:off x="7924800" y="381000"/>
            <a:ext cx="3911600" cy="596455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85% of all marrow-derived cells available from a given site were collected in just a 2-ml aspirate. - Piuzzi 2018…"/>
          <p:cNvSpPr txBox="1">
            <a:spLocks noGrp="1"/>
          </p:cNvSpPr>
          <p:nvPr>
            <p:ph type="body" sz="quarter" idx="1"/>
          </p:nvPr>
        </p:nvSpPr>
        <p:spPr>
          <a:xfrm>
            <a:off x="787400" y="6413500"/>
            <a:ext cx="11518900" cy="2070100"/>
          </a:xfrm>
          <a:prstGeom prst="rect">
            <a:avLst/>
          </a:prstGeom>
        </p:spPr>
        <p:txBody>
          <a:bodyPr/>
          <a:lstStyle/>
          <a:p>
            <a:pPr marL="324485" indent="-324485" defTabSz="426466">
              <a:spcBef>
                <a:spcPts val="2600"/>
              </a:spcBef>
              <a:buBlip>
                <a:blip r:embed="rId2"/>
              </a:buBlip>
              <a:defRPr sz="2628">
                <a:solidFill>
                  <a:srgbClr val="73BFFF"/>
                </a:solidFill>
                <a:effectLst>
                  <a:outerShdw blurRad="37084" dist="27813" dir="5400000" rotWithShape="0">
                    <a:srgbClr val="000000"/>
                  </a:outerShdw>
                </a:effectLst>
              </a:defRPr>
            </a:pPr>
            <a:r>
              <a:t>85% of all marrow-derived cells available from a given site were collected in just a 2-ml aspirate. - </a:t>
            </a:r>
            <a:r>
              <a:rPr sz="1460"/>
              <a:t>Piuzzi 2018</a:t>
            </a:r>
          </a:p>
          <a:p>
            <a:pPr marL="324485" indent="-324485" defTabSz="426466">
              <a:spcBef>
                <a:spcPts val="2600"/>
              </a:spcBef>
              <a:buBlip>
                <a:blip r:embed="rId2"/>
              </a:buBlip>
              <a:defRPr sz="2628">
                <a:solidFill>
                  <a:srgbClr val="73BFFF"/>
                </a:solidFill>
                <a:effectLst>
                  <a:outerShdw blurRad="37084" dist="27813" dir="5400000" rotWithShape="0">
                    <a:srgbClr val="000000"/>
                  </a:outerShdw>
                </a:effectLst>
              </a:defRPr>
            </a:pPr>
            <a:r>
              <a:t>It is critical that multiple small volume aspirations from multiple sites be completed to insure the best BMAc MSC  quality.</a:t>
            </a:r>
            <a:r>
              <a:rPr sz="1460"/>
              <a:t> </a:t>
            </a:r>
          </a:p>
        </p:txBody>
      </p:sp>
      <p:pic>
        <p:nvPicPr>
          <p:cNvPr id="159" name="BMAc harvest volumes Piuzzi, MD.JPG" descr="BMAc harvest volumes Piuzzi, MD.JPG"/>
          <p:cNvPicPr>
            <a:picLocks noChangeAspect="1"/>
          </p:cNvPicPr>
          <p:nvPr/>
        </p:nvPicPr>
        <p:blipFill>
          <a:blip r:embed="rId3"/>
          <a:stretch>
            <a:fillRect/>
          </a:stretch>
        </p:blipFill>
        <p:spPr>
          <a:xfrm>
            <a:off x="2617939" y="533400"/>
            <a:ext cx="7870522" cy="55245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stem-cell-treatment-800.jpg" descr="stem-cell-treatment-800.jpg"/>
          <p:cNvPicPr>
            <a:picLocks noGrp="1"/>
          </p:cNvPicPr>
          <p:nvPr>
            <p:ph type="pic" idx="21"/>
          </p:nvPr>
        </p:nvPicPr>
        <p:blipFill>
          <a:blip r:embed="rId2"/>
          <a:stretch>
            <a:fillRect/>
          </a:stretch>
        </p:blipFill>
        <p:spPr>
          <a:xfrm>
            <a:off x="6794500" y="2565400"/>
            <a:ext cx="5397501" cy="6121400"/>
          </a:xfrm>
          <a:prstGeom prst="rect">
            <a:avLst/>
          </a:prstGeom>
        </p:spPr>
      </p:pic>
      <p:sp>
        <p:nvSpPr>
          <p:cNvPr id="162" name="Physician intervention…">
            <a:hlinkClick r:id="rId3" action="ppaction://hlinksldjump"/>
          </p:cNvPr>
          <p:cNvSpPr txBox="1">
            <a:spLocks noGrp="1"/>
          </p:cNvSpPr>
          <p:nvPr>
            <p:ph type="body" sz="half" idx="1"/>
          </p:nvPr>
        </p:nvSpPr>
        <p:spPr>
          <a:xfrm>
            <a:off x="793750" y="2653961"/>
            <a:ext cx="5422900" cy="5715001"/>
          </a:xfrm>
          <a:prstGeom prst="rect">
            <a:avLst/>
          </a:prstGeom>
        </p:spPr>
        <p:txBody>
          <a:bodyPr/>
          <a:lstStyle/>
          <a:p>
            <a:pPr>
              <a:buBlip>
                <a:blip r:embed="rId4"/>
              </a:buBlip>
              <a:defRPr>
                <a:solidFill>
                  <a:srgbClr val="73BFFF"/>
                </a:solidFill>
              </a:defRPr>
            </a:pPr>
            <a:r>
              <a:rPr>
                <a:hlinkClick r:id="rId3" action="ppaction://hlinksldjump"/>
              </a:rPr>
              <a:t>Physician intervention</a:t>
            </a:r>
          </a:p>
          <a:p>
            <a:pPr>
              <a:buBlip>
                <a:blip r:embed="rId4"/>
              </a:buBlip>
              <a:defRPr>
                <a:solidFill>
                  <a:srgbClr val="73BFFF"/>
                </a:solidFill>
              </a:defRPr>
            </a:pPr>
            <a:r>
              <a:rPr u="sng">
                <a:hlinkClick r:id="rId5" action="ppaction://hlinksldjump"/>
              </a:rPr>
              <a:t>Best Orthobiologic</a:t>
            </a:r>
            <a:r>
              <a:t> </a:t>
            </a:r>
          </a:p>
          <a:p>
            <a:pPr>
              <a:buBlip>
                <a:blip r:embed="rId4"/>
              </a:buBlip>
              <a:defRPr>
                <a:solidFill>
                  <a:srgbClr val="73BFFF"/>
                </a:solidFill>
              </a:defRPr>
            </a:pPr>
            <a:r>
              <a:t>Precise and complete placement</a:t>
            </a:r>
          </a:p>
        </p:txBody>
      </p:sp>
      <p:sp>
        <p:nvSpPr>
          <p:cNvPr id="163" name="Intentional and active"/>
          <p:cNvSpPr txBox="1"/>
          <p:nvPr/>
        </p:nvSpPr>
        <p:spPr>
          <a:xfrm>
            <a:off x="4330700" y="674484"/>
            <a:ext cx="4955439" cy="733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a:hlinkClick r:id="rId6" action="ppaction://hlinksldjump"/>
              </a:defRPr>
            </a:lvl1pPr>
          </a:lstStyle>
          <a:p>
            <a:r>
              <a:rPr>
                <a:hlinkClick r:id="rId6" action="ppaction://hlinksldjump"/>
              </a:rPr>
              <a:t>Intentional and active</a:t>
            </a:r>
          </a:p>
        </p:txBody>
      </p:sp>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Best Orthobiologic"/>
          <p:cNvSpPr txBox="1">
            <a:spLocks noGrp="1"/>
          </p:cNvSpPr>
          <p:nvPr>
            <p:ph type="title"/>
          </p:nvPr>
        </p:nvSpPr>
        <p:spPr>
          <a:prstGeom prst="rect">
            <a:avLst/>
          </a:prstGeom>
        </p:spPr>
        <p:txBody>
          <a:bodyPr/>
          <a:lstStyle>
            <a:lvl1pPr algn="ctr">
              <a:defRPr>
                <a:hlinkClick r:id="" action="ppaction://hlinkshowjump?jump=nextslide"/>
              </a:defRPr>
            </a:lvl1pPr>
          </a:lstStyle>
          <a:p>
            <a:r>
              <a:rPr>
                <a:hlinkClick r:id="" action="ppaction://hlinkshowjump?jump=nextslide"/>
              </a:rPr>
              <a:t>Best Orthobiologic</a:t>
            </a:r>
          </a:p>
        </p:txBody>
      </p:sp>
      <p:sp>
        <p:nvSpPr>
          <p:cNvPr id="166" name="PRP - Platelet Rich Plasma…"/>
          <p:cNvSpPr txBox="1">
            <a:spLocks noGrp="1"/>
          </p:cNvSpPr>
          <p:nvPr>
            <p:ph type="body" idx="1"/>
          </p:nvPr>
        </p:nvSpPr>
        <p:spPr>
          <a:prstGeom prst="rect">
            <a:avLst/>
          </a:prstGeom>
        </p:spPr>
        <p:txBody>
          <a:bodyPr/>
          <a:lstStyle/>
          <a:p>
            <a:pPr marL="324485" indent="-324485" defTabSz="426466">
              <a:spcBef>
                <a:spcPts val="2600"/>
              </a:spcBef>
              <a:buBlip>
                <a:blip r:embed="rId2"/>
              </a:buBlip>
              <a:defRPr sz="2628">
                <a:solidFill>
                  <a:srgbClr val="73BFFF"/>
                </a:solidFill>
                <a:effectLst>
                  <a:outerShdw blurRad="37084" dist="27813" dir="5400000" rotWithShape="0">
                    <a:srgbClr val="000000"/>
                  </a:outerShdw>
                </a:effectLst>
              </a:defRPr>
            </a:pPr>
            <a:r>
              <a:t>PRP - Platelet Rich Plasma</a:t>
            </a:r>
          </a:p>
          <a:p>
            <a:pPr marL="648970" lvl="1" indent="-324485" defTabSz="426466">
              <a:spcBef>
                <a:spcPts val="2600"/>
              </a:spcBef>
              <a:buBlip>
                <a:blip r:embed="rId2"/>
              </a:buBlip>
              <a:defRPr sz="2628">
                <a:solidFill>
                  <a:srgbClr val="73BFFF"/>
                </a:solidFill>
                <a:effectLst>
                  <a:outerShdw blurRad="37084" dist="27813" dir="5400000" rotWithShape="0">
                    <a:srgbClr val="000000"/>
                  </a:outerShdw>
                </a:effectLst>
              </a:defRPr>
            </a:pPr>
            <a:r>
              <a:t>LR or LP (Leukocyte Rich or Poor)</a:t>
            </a:r>
          </a:p>
          <a:p>
            <a:pPr marL="324485" indent="-324485" defTabSz="426466">
              <a:spcBef>
                <a:spcPts val="2600"/>
              </a:spcBef>
              <a:buBlip>
                <a:blip r:embed="rId2"/>
              </a:buBlip>
              <a:defRPr sz="2628">
                <a:solidFill>
                  <a:srgbClr val="73BFFF"/>
                </a:solidFill>
                <a:effectLst>
                  <a:outerShdw blurRad="37084" dist="27813" dir="5400000" rotWithShape="0">
                    <a:srgbClr val="000000"/>
                  </a:outerShdw>
                </a:effectLst>
              </a:defRPr>
            </a:pPr>
            <a:r>
              <a:t>PPP - Platelet Poor Plasma</a:t>
            </a:r>
          </a:p>
          <a:p>
            <a:pPr marL="324485" indent="-324485" defTabSz="426466">
              <a:spcBef>
                <a:spcPts val="2600"/>
              </a:spcBef>
              <a:buBlip>
                <a:blip r:embed="rId2"/>
              </a:buBlip>
              <a:defRPr sz="2628">
                <a:solidFill>
                  <a:srgbClr val="73BFFF"/>
                </a:solidFill>
                <a:effectLst>
                  <a:outerShdw blurRad="37084" dist="27813" dir="5400000" rotWithShape="0">
                    <a:srgbClr val="000000"/>
                  </a:outerShdw>
                </a:effectLst>
              </a:defRPr>
            </a:pPr>
            <a:r>
              <a:t>PL - Platelet Lysate</a:t>
            </a:r>
          </a:p>
          <a:p>
            <a:pPr marL="324485" indent="-324485" defTabSz="426466">
              <a:spcBef>
                <a:spcPts val="2600"/>
              </a:spcBef>
              <a:buBlip>
                <a:blip r:embed="rId2"/>
              </a:buBlip>
              <a:defRPr sz="2628">
                <a:solidFill>
                  <a:srgbClr val="73BFFF"/>
                </a:solidFill>
                <a:effectLst>
                  <a:outerShdw blurRad="37084" dist="27813" dir="5400000" rotWithShape="0">
                    <a:srgbClr val="000000"/>
                  </a:outerShdw>
                </a:effectLst>
              </a:defRPr>
            </a:pPr>
            <a:r>
              <a:t>BMAc - Bone Marrow Aspirate concentrate</a:t>
            </a:r>
          </a:p>
          <a:p>
            <a:pPr marL="324485" indent="-324485" defTabSz="426466">
              <a:spcBef>
                <a:spcPts val="2600"/>
              </a:spcBef>
              <a:buBlip>
                <a:blip r:embed="rId2"/>
              </a:buBlip>
              <a:defRPr sz="2628">
                <a:solidFill>
                  <a:srgbClr val="73BFFF"/>
                </a:solidFill>
                <a:effectLst>
                  <a:outerShdw blurRad="37084" dist="27813" dir="5400000" rotWithShape="0">
                    <a:srgbClr val="000000"/>
                  </a:outerShdw>
                </a:effectLst>
              </a:defRPr>
            </a:pPr>
            <a:r>
              <a:t>A2M - Alpha-2 Macroglobulin</a:t>
            </a:r>
          </a:p>
          <a:p>
            <a:pPr marL="324485" indent="-324485" defTabSz="426466">
              <a:spcBef>
                <a:spcPts val="2600"/>
              </a:spcBef>
              <a:buBlip>
                <a:blip r:embed="rId2"/>
              </a:buBlip>
              <a:defRPr sz="2628">
                <a:solidFill>
                  <a:srgbClr val="73BFFF"/>
                </a:solidFill>
                <a:effectLst>
                  <a:outerShdw blurRad="37084" dist="27813" dir="5400000" rotWithShape="0">
                    <a:srgbClr val="000000"/>
                  </a:outerShdw>
                </a:effectLst>
              </a:defRPr>
            </a:pPr>
            <a:r>
              <a:t>Integrated sclerosing agent</a:t>
            </a:r>
          </a:p>
          <a:p>
            <a:pPr marL="324485" indent="-324485" defTabSz="426466">
              <a:spcBef>
                <a:spcPts val="2600"/>
              </a:spcBef>
              <a:buBlip>
                <a:blip r:embed="rId2"/>
              </a:buBlip>
              <a:defRPr sz="2628">
                <a:solidFill>
                  <a:srgbClr val="73BFFF"/>
                </a:solidFill>
                <a:effectLst>
                  <a:outerShdw blurRad="37084" dist="27813" dir="5400000" rotWithShape="0">
                    <a:srgbClr val="000000"/>
                  </a:outerShdw>
                </a:effectLst>
              </a:defRPr>
            </a:pPr>
            <a:r>
              <a:t>* Adipose derived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fill="hold"/>
                                        <p:tgtEl>
                                          <p:spTgt spid="166">
                                            <p:bg/>
                                          </p:spTgt>
                                        </p:tgtEl>
                                        <p:attrNameLst>
                                          <p:attrName>style.visibility</p:attrName>
                                        </p:attrNameLst>
                                      </p:cBhvr>
                                      <p:to>
                                        <p:strVal val="visible"/>
                                      </p:to>
                                    </p:set>
                                  </p:childTnLst>
                                </p:cTn>
                              </p:par>
                              <p:par>
                                <p:cTn id="7" presetID="1" presetClass="entr" presetSubtype="0" fill="hold" grpId="0" nodeType="withEffect">
                                  <p:stCondLst>
                                    <p:cond delay="0"/>
                                  </p:stCondLst>
                                  <p:iterate type="lt">
                                    <p:tmAbs val="100"/>
                                  </p:iterate>
                                  <p:childTnLst>
                                    <p:set>
                                      <p:cBhvr>
                                        <p:cTn id="8" fill="hold"/>
                                        <p:tgtEl>
                                          <p:spTgt spid="1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100"/>
                                  </p:iterate>
                                  <p:childTnLst>
                                    <p:set>
                                      <p:cBhvr>
                                        <p:cTn id="12" fill="hold"/>
                                        <p:tgtEl>
                                          <p:spTgt spid="16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type="lt">
                                    <p:tmAbs val="100"/>
                                  </p:iterate>
                                  <p:childTnLst>
                                    <p:set>
                                      <p:cBhvr>
                                        <p:cTn id="16" fill="hold"/>
                                        <p:tgtEl>
                                          <p:spTgt spid="16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100"/>
                                  </p:iterate>
                                  <p:childTnLst>
                                    <p:set>
                                      <p:cBhvr>
                                        <p:cTn id="20" fill="hold"/>
                                        <p:tgtEl>
                                          <p:spTgt spid="16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type="lt">
                                    <p:tmAbs val="100"/>
                                  </p:iterate>
                                  <p:childTnLst>
                                    <p:set>
                                      <p:cBhvr>
                                        <p:cTn id="24" fill="hold"/>
                                        <p:tgtEl>
                                          <p:spTgt spid="16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type="lt">
                                    <p:tmAbs val="100"/>
                                  </p:iterate>
                                  <p:childTnLst>
                                    <p:set>
                                      <p:cBhvr>
                                        <p:cTn id="28" fill="hold"/>
                                        <p:tgtEl>
                                          <p:spTgt spid="16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type="lt">
                                    <p:tmAbs val="100"/>
                                  </p:iterate>
                                  <p:childTnLst>
                                    <p:set>
                                      <p:cBhvr>
                                        <p:cTn id="32" fill="hold"/>
                                        <p:tgtEl>
                                          <p:spTgt spid="16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type="lt">
                                    <p:tmAbs val="100"/>
                                  </p:iterate>
                                  <p:childTnLst>
                                    <p:set>
                                      <p:cBhvr>
                                        <p:cTn id="36" fill="hold"/>
                                        <p:tgtEl>
                                          <p:spTgt spid="16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NSAIDS"/>
          <p:cNvSpPr txBox="1">
            <a:spLocks noGrp="1"/>
          </p:cNvSpPr>
          <p:nvPr>
            <p:ph type="title"/>
          </p:nvPr>
        </p:nvSpPr>
        <p:spPr>
          <a:xfrm>
            <a:off x="787400" y="254000"/>
            <a:ext cx="11430000" cy="1016000"/>
          </a:xfrm>
          <a:prstGeom prst="rect">
            <a:avLst/>
          </a:prstGeom>
        </p:spPr>
        <p:txBody>
          <a:bodyPr/>
          <a:lstStyle>
            <a:lvl1pPr algn="ctr" defTabSz="490727">
              <a:defRPr sz="6048">
                <a:effectLst>
                  <a:outerShdw blurRad="42672" dist="32004" dir="5400000" rotWithShape="0">
                    <a:srgbClr val="000000"/>
                  </a:outerShdw>
                </a:effectLst>
              </a:defRPr>
            </a:lvl1pPr>
          </a:lstStyle>
          <a:p>
            <a:r>
              <a:t>NSAIDS</a:t>
            </a:r>
          </a:p>
        </p:txBody>
      </p:sp>
      <p:sp>
        <p:nvSpPr>
          <p:cNvPr id="169" name="NSAIDs moa is via COX 1-2 disruption, blocking the inflammatory cascade, thereby decreasing aggravation of nerves and subsequent pain.…"/>
          <p:cNvSpPr txBox="1">
            <a:spLocks noGrp="1"/>
          </p:cNvSpPr>
          <p:nvPr>
            <p:ph type="body" sz="half" idx="1"/>
          </p:nvPr>
        </p:nvSpPr>
        <p:spPr>
          <a:xfrm>
            <a:off x="685800" y="5727700"/>
            <a:ext cx="11633200" cy="3213100"/>
          </a:xfrm>
          <a:prstGeom prst="rect">
            <a:avLst/>
          </a:prstGeom>
        </p:spPr>
        <p:txBody>
          <a:bodyPr/>
          <a:lstStyle/>
          <a:p>
            <a:pPr marL="284479" indent="-284479" defTabSz="373887">
              <a:spcBef>
                <a:spcPts val="2300"/>
              </a:spcBef>
              <a:buBlip>
                <a:blip r:embed="rId2"/>
              </a:buBlip>
              <a:defRPr sz="2304">
                <a:solidFill>
                  <a:srgbClr val="73BFFF"/>
                </a:solidFill>
                <a:effectLst>
                  <a:outerShdw blurRad="32512" dist="24384" dir="5400000" rotWithShape="0">
                    <a:srgbClr val="000000"/>
                  </a:outerShdw>
                </a:effectLst>
              </a:defRPr>
            </a:pPr>
            <a:r>
              <a:t>NSAIDs moa is via COX 1-2 disruption, blocking the inflammatory cascade, thereby decreasing aggravation of nerves and subsequent pain.</a:t>
            </a:r>
          </a:p>
          <a:p>
            <a:pPr marL="568959" lvl="1" indent="-284479" defTabSz="373887">
              <a:spcBef>
                <a:spcPts val="2300"/>
              </a:spcBef>
              <a:buBlip>
                <a:blip r:embed="rId2"/>
              </a:buBlip>
              <a:defRPr sz="2304">
                <a:solidFill>
                  <a:srgbClr val="73BFFF"/>
                </a:solidFill>
                <a:effectLst>
                  <a:outerShdw blurRad="32512" dist="24384" dir="5400000" rotWithShape="0">
                    <a:srgbClr val="000000"/>
                  </a:outerShdw>
                </a:effectLst>
              </a:defRPr>
            </a:pPr>
            <a:r>
              <a:t>The inflammatory cascade is part of the HEALING cascade in which recruitment of cells produce cytokines and growth factors which are intended to heal the initial injury.</a:t>
            </a:r>
          </a:p>
          <a:p>
            <a:pPr marL="284479" indent="-284479" defTabSz="373887">
              <a:spcBef>
                <a:spcPts val="2300"/>
              </a:spcBef>
              <a:buBlip>
                <a:blip r:embed="rId2"/>
              </a:buBlip>
              <a:defRPr sz="2304">
                <a:solidFill>
                  <a:srgbClr val="73BFFF"/>
                </a:solidFill>
                <a:effectLst>
                  <a:outerShdw blurRad="32512" dist="24384" dir="5400000" rotWithShape="0">
                    <a:srgbClr val="000000"/>
                  </a:outerShdw>
                </a:effectLst>
              </a:defRPr>
            </a:pPr>
            <a:r>
              <a:t>By using NSAIDs for pain, we are essentially turning a 'healing acute' injury into a 'non-healing chronic injury'.</a:t>
            </a:r>
          </a:p>
        </p:txBody>
      </p:sp>
      <p:pic>
        <p:nvPicPr>
          <p:cNvPr id="170" name="NSAIDS flow chart.JPG" descr="NSAIDS flow chart.JPG"/>
          <p:cNvPicPr>
            <a:picLocks noChangeAspect="1"/>
          </p:cNvPicPr>
          <p:nvPr/>
        </p:nvPicPr>
        <p:blipFill>
          <a:blip r:embed="rId3"/>
          <a:stretch>
            <a:fillRect/>
          </a:stretch>
        </p:blipFill>
        <p:spPr>
          <a:xfrm>
            <a:off x="3401100" y="1270000"/>
            <a:ext cx="6202599" cy="38481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NSAID effect wound healing.jpg" descr="NSAID effect wound healing.jpg"/>
          <p:cNvPicPr>
            <a:picLocks noChangeAspect="1"/>
          </p:cNvPicPr>
          <p:nvPr/>
        </p:nvPicPr>
        <p:blipFill>
          <a:blip r:embed="rId2"/>
          <a:stretch>
            <a:fillRect/>
          </a:stretch>
        </p:blipFill>
        <p:spPr>
          <a:xfrm>
            <a:off x="794981" y="406400"/>
            <a:ext cx="4861638" cy="3873500"/>
          </a:xfrm>
          <a:prstGeom prst="rect">
            <a:avLst/>
          </a:prstGeom>
          <a:ln w="12700">
            <a:miter lim="400000"/>
          </a:ln>
        </p:spPr>
      </p:pic>
      <p:pic>
        <p:nvPicPr>
          <p:cNvPr id="173" name="NSAID effect wound healing 3.JPG" descr="NSAID effect wound healing 3.JPG"/>
          <p:cNvPicPr>
            <a:picLocks noChangeAspect="1"/>
          </p:cNvPicPr>
          <p:nvPr/>
        </p:nvPicPr>
        <p:blipFill>
          <a:blip r:embed="rId3"/>
          <a:srcRect t="11513" b="21381"/>
          <a:stretch>
            <a:fillRect/>
          </a:stretch>
        </p:blipFill>
        <p:spPr>
          <a:xfrm>
            <a:off x="1361369" y="5499764"/>
            <a:ext cx="10527574" cy="3492501"/>
          </a:xfrm>
          <a:prstGeom prst="rect">
            <a:avLst/>
          </a:prstGeom>
          <a:ln w="12700">
            <a:miter lim="400000"/>
          </a:ln>
        </p:spPr>
      </p:pic>
      <p:pic>
        <p:nvPicPr>
          <p:cNvPr id="174" name="NSAID effect wound healing 4.jpg" descr="NSAID effect wound healing 4.jpg"/>
          <p:cNvPicPr>
            <a:picLocks noChangeAspect="1"/>
          </p:cNvPicPr>
          <p:nvPr/>
        </p:nvPicPr>
        <p:blipFill>
          <a:blip r:embed="rId4"/>
          <a:stretch>
            <a:fillRect/>
          </a:stretch>
        </p:blipFill>
        <p:spPr>
          <a:xfrm>
            <a:off x="6628867" y="393700"/>
            <a:ext cx="5817666" cy="3886200"/>
          </a:xfrm>
          <a:prstGeom prst="rect">
            <a:avLst/>
          </a:prstGeom>
          <a:ln w="12700">
            <a:miter lim="400000"/>
          </a:ln>
        </p:spPr>
      </p:pic>
      <p:sp>
        <p:nvSpPr>
          <p:cNvPr id="175" name="Fetal"/>
          <p:cNvSpPr txBox="1"/>
          <p:nvPr/>
        </p:nvSpPr>
        <p:spPr>
          <a:xfrm>
            <a:off x="2546172" y="4281284"/>
            <a:ext cx="1359256" cy="733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Fetal </a:t>
            </a:r>
          </a:p>
        </p:txBody>
      </p:sp>
      <p:sp>
        <p:nvSpPr>
          <p:cNvPr id="176" name="NSAID"/>
          <p:cNvSpPr txBox="1"/>
          <p:nvPr/>
        </p:nvSpPr>
        <p:spPr>
          <a:xfrm>
            <a:off x="8714854" y="4281284"/>
            <a:ext cx="1645692" cy="733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NSAID</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Local Anesthetic"/>
          <p:cNvSpPr txBox="1">
            <a:spLocks noGrp="1"/>
          </p:cNvSpPr>
          <p:nvPr>
            <p:ph type="title"/>
          </p:nvPr>
        </p:nvSpPr>
        <p:spPr>
          <a:xfrm>
            <a:off x="787400" y="254000"/>
            <a:ext cx="11430000" cy="1422400"/>
          </a:xfrm>
          <a:prstGeom prst="rect">
            <a:avLst/>
          </a:prstGeom>
        </p:spPr>
        <p:txBody>
          <a:bodyPr/>
          <a:lstStyle>
            <a:lvl1pPr algn="ctr"/>
          </a:lstStyle>
          <a:p>
            <a:r>
              <a:t>Local Anesthetic </a:t>
            </a:r>
          </a:p>
        </p:txBody>
      </p:sp>
      <p:sp>
        <p:nvSpPr>
          <p:cNvPr id="179" name="Local anesthetics are commonly added to the PRP/Stem cell injectate or the area is heavily anesthetized prior to injection.…"/>
          <p:cNvSpPr txBox="1">
            <a:spLocks noGrp="1"/>
          </p:cNvSpPr>
          <p:nvPr>
            <p:ph type="body" sz="half" idx="1"/>
          </p:nvPr>
        </p:nvSpPr>
        <p:spPr>
          <a:xfrm>
            <a:off x="787400" y="2768600"/>
            <a:ext cx="5575300" cy="5715000"/>
          </a:xfrm>
          <a:prstGeom prst="rect">
            <a:avLst/>
          </a:prstGeom>
        </p:spPr>
        <p:txBody>
          <a:bodyPr/>
          <a:lstStyle/>
          <a:p>
            <a:pPr marL="382270" indent="-382270" defTabSz="502412">
              <a:spcBef>
                <a:spcPts val="3000"/>
              </a:spcBef>
              <a:buBlip>
                <a:blip r:embed="rId2"/>
              </a:buBlip>
              <a:defRPr sz="3096">
                <a:effectLst>
                  <a:outerShdw blurRad="43688" dist="32766" dir="5400000" rotWithShape="0">
                    <a:srgbClr val="000000"/>
                  </a:outerShdw>
                </a:effectLst>
              </a:defRPr>
            </a:pPr>
            <a:r>
              <a:t>Local anesthetics are commonly added to the PRP/Stem cell injectate or the area is heavily anesthetized prior to injection.</a:t>
            </a:r>
          </a:p>
          <a:p>
            <a:pPr marL="382270" indent="-382270" defTabSz="502412">
              <a:spcBef>
                <a:spcPts val="3000"/>
              </a:spcBef>
              <a:buBlip>
                <a:blip r:embed="rId2"/>
              </a:buBlip>
              <a:defRPr sz="3096">
                <a:effectLst>
                  <a:outerShdw blurRad="43688" dist="32766" dir="5400000" rotWithShape="0">
                    <a:srgbClr val="000000"/>
                  </a:outerShdw>
                </a:effectLst>
              </a:defRPr>
            </a:pPr>
            <a:r>
              <a:t>Lidocaine, Ropivacaine, Mepivacaine, and Bupivacaine all resulted in significantly increased apoptosis. </a:t>
            </a:r>
          </a:p>
        </p:txBody>
      </p:sp>
      <p:pic>
        <p:nvPicPr>
          <p:cNvPr id="180" name="Anesthetic effect on MSCs adherance.JPG" descr="Anesthetic effect on MSCs adherance.JPG"/>
          <p:cNvPicPr>
            <a:picLocks noChangeAspect="1"/>
          </p:cNvPicPr>
          <p:nvPr/>
        </p:nvPicPr>
        <p:blipFill>
          <a:blip r:embed="rId3"/>
          <a:stretch>
            <a:fillRect/>
          </a:stretch>
        </p:blipFill>
        <p:spPr>
          <a:xfrm>
            <a:off x="6781800" y="4177186"/>
            <a:ext cx="3124200" cy="4065114"/>
          </a:xfrm>
          <a:prstGeom prst="rect">
            <a:avLst/>
          </a:prstGeom>
          <a:ln w="12700">
            <a:miter lim="400000"/>
          </a:ln>
        </p:spPr>
      </p:pic>
      <p:pic>
        <p:nvPicPr>
          <p:cNvPr id="181" name="Anesthetic effect on MSCs.JPG" descr="Anesthetic effect on MSCs.JPG"/>
          <p:cNvPicPr>
            <a:picLocks noChangeAspect="1"/>
          </p:cNvPicPr>
          <p:nvPr/>
        </p:nvPicPr>
        <p:blipFill>
          <a:blip r:embed="rId4"/>
          <a:stretch>
            <a:fillRect/>
          </a:stretch>
        </p:blipFill>
        <p:spPr>
          <a:xfrm>
            <a:off x="9017000" y="1828800"/>
            <a:ext cx="3198419" cy="4038600"/>
          </a:xfrm>
          <a:prstGeom prst="rect">
            <a:avLst/>
          </a:prstGeom>
          <a:ln w="12700">
            <a:miter lim="400000"/>
          </a:ln>
        </p:spPr>
      </p:pic>
      <p:sp>
        <p:nvSpPr>
          <p:cNvPr id="182" name="Dregalla 2014"/>
          <p:cNvSpPr txBox="1"/>
          <p:nvPr/>
        </p:nvSpPr>
        <p:spPr>
          <a:xfrm>
            <a:off x="10437240" y="8487282"/>
            <a:ext cx="1629919" cy="399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lvl1pPr>
          </a:lstStyle>
          <a:p>
            <a:r>
              <a:t>Dregalla 2014</a:t>
            </a:r>
          </a:p>
        </p:txBody>
      </p:sp>
    </p:spTree>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Best Orthobiologic"/>
          <p:cNvSpPr txBox="1">
            <a:spLocks noGrp="1"/>
          </p:cNvSpPr>
          <p:nvPr>
            <p:ph type="title"/>
          </p:nvPr>
        </p:nvSpPr>
        <p:spPr>
          <a:prstGeom prst="rect">
            <a:avLst/>
          </a:prstGeom>
        </p:spPr>
        <p:txBody>
          <a:bodyPr/>
          <a:lstStyle>
            <a:lvl1pPr algn="ctr">
              <a:defRPr u="sng">
                <a:hlinkClick r:id="rId2" action="ppaction://hlinksldjump"/>
              </a:defRPr>
            </a:lvl1pPr>
          </a:lstStyle>
          <a:p>
            <a:pPr>
              <a:defRPr u="none"/>
            </a:pPr>
            <a:r>
              <a:rPr u="sng">
                <a:hlinkClick r:id="rId2" action="ppaction://hlinksldjump"/>
              </a:rPr>
              <a:t>Best Orthobiologic</a:t>
            </a:r>
          </a:p>
        </p:txBody>
      </p:sp>
      <p:sp>
        <p:nvSpPr>
          <p:cNvPr id="185" name="What is not ready for use at this time?…"/>
          <p:cNvSpPr txBox="1">
            <a:spLocks noGrp="1"/>
          </p:cNvSpPr>
          <p:nvPr>
            <p:ph type="body" idx="1"/>
          </p:nvPr>
        </p:nvSpPr>
        <p:spPr>
          <a:prstGeom prst="rect">
            <a:avLst/>
          </a:prstGeom>
        </p:spPr>
        <p:txBody>
          <a:bodyPr/>
          <a:lstStyle/>
          <a:p>
            <a:pPr marL="382763" indent="-382763" defTabSz="362204">
              <a:spcBef>
                <a:spcPts val="2200"/>
              </a:spcBef>
              <a:buBlip>
                <a:blip r:embed="rId3"/>
              </a:buBlip>
              <a:defRPr sz="3100">
                <a:solidFill>
                  <a:srgbClr val="73BFFF"/>
                </a:solidFill>
                <a:effectLst>
                  <a:outerShdw blurRad="31496" dist="23622" dir="5400000" rotWithShape="0">
                    <a:srgbClr val="000000"/>
                  </a:outerShdw>
                </a:effectLst>
              </a:defRPr>
            </a:pPr>
            <a:r>
              <a:t>What is not ready for use at this time?</a:t>
            </a:r>
          </a:p>
          <a:p>
            <a:pPr marL="551180" lvl="1" indent="-275590" defTabSz="362204">
              <a:spcBef>
                <a:spcPts val="2200"/>
              </a:spcBef>
              <a:buBlip>
                <a:blip r:embed="rId3"/>
              </a:buBlip>
              <a:defRPr sz="2232">
                <a:solidFill>
                  <a:srgbClr val="73BFFF"/>
                </a:solidFill>
                <a:effectLst>
                  <a:outerShdw blurRad="31496" dist="23622" dir="5400000" rotWithShape="0">
                    <a:srgbClr val="000000"/>
                  </a:outerShdw>
                </a:effectLst>
              </a:defRPr>
            </a:pPr>
            <a:r>
              <a:t>Birth derived origin</a:t>
            </a:r>
          </a:p>
          <a:p>
            <a:pPr marL="826769" lvl="2" indent="-275590" defTabSz="362204">
              <a:spcBef>
                <a:spcPts val="2200"/>
              </a:spcBef>
              <a:buBlip>
                <a:blip r:embed="rId3"/>
              </a:buBlip>
              <a:defRPr sz="2232">
                <a:solidFill>
                  <a:srgbClr val="73BFFF"/>
                </a:solidFill>
                <a:effectLst>
                  <a:outerShdw blurRad="31496" dist="23622" dir="5400000" rotWithShape="0">
                    <a:srgbClr val="000000"/>
                  </a:outerShdw>
                </a:effectLst>
              </a:defRPr>
            </a:pPr>
            <a:r>
              <a:t>Placental</a:t>
            </a:r>
          </a:p>
          <a:p>
            <a:pPr marL="826769" lvl="2" indent="-275590" defTabSz="362204">
              <a:spcBef>
                <a:spcPts val="2200"/>
              </a:spcBef>
              <a:buBlip>
                <a:blip r:embed="rId3"/>
              </a:buBlip>
              <a:defRPr sz="2232">
                <a:solidFill>
                  <a:srgbClr val="73BFFF"/>
                </a:solidFill>
                <a:effectLst>
                  <a:outerShdw blurRad="31496" dist="23622" dir="5400000" rotWithShape="0">
                    <a:srgbClr val="000000"/>
                  </a:outerShdw>
                </a:effectLst>
              </a:defRPr>
            </a:pPr>
            <a:r>
              <a:t>Amniotic</a:t>
            </a:r>
          </a:p>
          <a:p>
            <a:pPr marL="826769" lvl="2" indent="-275590" defTabSz="362204">
              <a:spcBef>
                <a:spcPts val="2200"/>
              </a:spcBef>
              <a:buBlip>
                <a:blip r:embed="rId3"/>
              </a:buBlip>
              <a:defRPr sz="2232">
                <a:solidFill>
                  <a:srgbClr val="73BFFF"/>
                </a:solidFill>
                <a:effectLst>
                  <a:outerShdw blurRad="31496" dist="23622" dir="5400000" rotWithShape="0">
                    <a:srgbClr val="000000"/>
                  </a:outerShdw>
                </a:effectLst>
              </a:defRPr>
            </a:pPr>
            <a:r>
              <a:t>Umbilical cord blood</a:t>
            </a:r>
          </a:p>
          <a:p>
            <a:pPr marL="826769" lvl="2" indent="-275590" defTabSz="362204">
              <a:spcBef>
                <a:spcPts val="2200"/>
              </a:spcBef>
              <a:buBlip>
                <a:blip r:embed="rId3"/>
              </a:buBlip>
              <a:defRPr sz="2232">
                <a:solidFill>
                  <a:srgbClr val="73BFFF"/>
                </a:solidFill>
                <a:effectLst>
                  <a:outerShdw blurRad="31496" dist="23622" dir="5400000" rotWithShape="0">
                    <a:srgbClr val="000000"/>
                  </a:outerShdw>
                </a:effectLst>
              </a:defRPr>
            </a:pPr>
            <a:r>
              <a:t>Wharton's Jelly</a:t>
            </a:r>
          </a:p>
          <a:p>
            <a:pPr marL="551180" lvl="1" indent="-275590" defTabSz="362204">
              <a:spcBef>
                <a:spcPts val="2200"/>
              </a:spcBef>
              <a:buBlip>
                <a:blip r:embed="rId3"/>
              </a:buBlip>
              <a:defRPr sz="2232">
                <a:solidFill>
                  <a:srgbClr val="73BFFF"/>
                </a:solidFill>
                <a:effectLst>
                  <a:outerShdw blurRad="31496" dist="23622" dir="5400000" rotWithShape="0">
                    <a:srgbClr val="000000"/>
                  </a:outerShdw>
                </a:effectLst>
              </a:defRPr>
            </a:pPr>
            <a:r>
              <a:t>Embryonic</a:t>
            </a:r>
          </a:p>
          <a:p>
            <a:pPr marL="551180" lvl="1" indent="-275590" defTabSz="362204">
              <a:spcBef>
                <a:spcPts val="2200"/>
              </a:spcBef>
              <a:buBlip>
                <a:blip r:embed="rId3"/>
              </a:buBlip>
              <a:defRPr sz="2232">
                <a:solidFill>
                  <a:srgbClr val="73BFFF"/>
                </a:solidFill>
                <a:effectLst>
                  <a:outerShdw blurRad="31496" dist="23622" dir="5400000" rotWithShape="0">
                    <a:srgbClr val="000000"/>
                  </a:outerShdw>
                </a:effectLst>
              </a:defRPr>
            </a:pPr>
            <a:r>
              <a:t>* Urine *</a:t>
            </a:r>
          </a:p>
          <a:p>
            <a:pPr marL="551180" lvl="1" indent="-275590" defTabSz="362204">
              <a:spcBef>
                <a:spcPts val="2200"/>
              </a:spcBef>
              <a:buBlip>
                <a:blip r:embed="rId3"/>
              </a:buBlip>
              <a:defRPr sz="2232">
                <a:solidFill>
                  <a:srgbClr val="73BFFF"/>
                </a:solidFill>
                <a:effectLst>
                  <a:outerShdw blurRad="31496" dist="23622" dir="5400000" rotWithShape="0">
                    <a:srgbClr val="000000"/>
                  </a:outerShdw>
                </a:effectLst>
              </a:defRPr>
            </a:pPr>
            <a:r>
              <a:t>Exosomes</a:t>
            </a:r>
          </a:p>
        </p:txBody>
      </p:sp>
    </p:spTree>
  </p:cSld>
  <p:clrMapOvr>
    <a:masterClrMapping/>
  </p:clrMapOvr>
  <mc:AlternateContent xmlns:mc="http://schemas.openxmlformats.org/markup-compatibility/2006" xmlns:p14="http://schemas.microsoft.com/office/powerpoint/2010/main">
    <mc:Choice Requires="p14">
      <p:transition spd="slow" p14:dur="2000">
        <p:strips/>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fill="hold"/>
                                        <p:tgtEl>
                                          <p:spTgt spid="185">
                                            <p:bg/>
                                          </p:spTgt>
                                        </p:tgtEl>
                                        <p:attrNameLst>
                                          <p:attrName>style.visibility</p:attrName>
                                        </p:attrNameLst>
                                      </p:cBhvr>
                                      <p:to>
                                        <p:strVal val="visible"/>
                                      </p:to>
                                    </p:set>
                                  </p:childTnLst>
                                </p:cTn>
                              </p:par>
                              <p:par>
                                <p:cTn id="7" presetID="1" presetClass="entr" presetSubtype="0" fill="hold" grpId="0" nodeType="withEffect">
                                  <p:stCondLst>
                                    <p:cond delay="0"/>
                                  </p:stCondLst>
                                  <p:iterate type="lt">
                                    <p:tmAbs val="100"/>
                                  </p:iterate>
                                  <p:childTnLst>
                                    <p:set>
                                      <p:cBhvr>
                                        <p:cTn id="8" fill="hold"/>
                                        <p:tgtEl>
                                          <p:spTgt spid="18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100"/>
                                  </p:iterate>
                                  <p:childTnLst>
                                    <p:set>
                                      <p:cBhvr>
                                        <p:cTn id="12" fill="hold"/>
                                        <p:tgtEl>
                                          <p:spTgt spid="18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type="lt">
                                    <p:tmAbs val="100"/>
                                  </p:iterate>
                                  <p:childTnLst>
                                    <p:set>
                                      <p:cBhvr>
                                        <p:cTn id="16" fill="hold"/>
                                        <p:tgtEl>
                                          <p:spTgt spid="18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100"/>
                                  </p:iterate>
                                  <p:childTnLst>
                                    <p:set>
                                      <p:cBhvr>
                                        <p:cTn id="20" fill="hold"/>
                                        <p:tgtEl>
                                          <p:spTgt spid="18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type="lt">
                                    <p:tmAbs val="100"/>
                                  </p:iterate>
                                  <p:childTnLst>
                                    <p:set>
                                      <p:cBhvr>
                                        <p:cTn id="24" fill="hold"/>
                                        <p:tgtEl>
                                          <p:spTgt spid="18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type="lt">
                                    <p:tmAbs val="100"/>
                                  </p:iterate>
                                  <p:childTnLst>
                                    <p:set>
                                      <p:cBhvr>
                                        <p:cTn id="28" fill="hold"/>
                                        <p:tgtEl>
                                          <p:spTgt spid="18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type="lt">
                                    <p:tmAbs val="100"/>
                                  </p:iterate>
                                  <p:childTnLst>
                                    <p:set>
                                      <p:cBhvr>
                                        <p:cTn id="32" fill="hold"/>
                                        <p:tgtEl>
                                          <p:spTgt spid="18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type="lt">
                                    <p:tmAbs val="100"/>
                                  </p:iterate>
                                  <p:childTnLst>
                                    <p:set>
                                      <p:cBhvr>
                                        <p:cTn id="36" fill="hold"/>
                                        <p:tgtEl>
                                          <p:spTgt spid="185">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iterate type="lt">
                                    <p:tmAbs val="100"/>
                                  </p:iterate>
                                  <p:childTnLst>
                                    <p:set>
                                      <p:cBhvr>
                                        <p:cTn id="40" fill="hold"/>
                                        <p:tgtEl>
                                          <p:spTgt spid="18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Do birth derived 'Stem Cell' products contain living Stem cells?"/>
          <p:cNvSpPr txBox="1">
            <a:spLocks noGrp="1"/>
          </p:cNvSpPr>
          <p:nvPr>
            <p:ph type="title"/>
          </p:nvPr>
        </p:nvSpPr>
        <p:spPr>
          <a:prstGeom prst="rect">
            <a:avLst/>
          </a:prstGeom>
        </p:spPr>
        <p:txBody>
          <a:bodyPr/>
          <a:lstStyle/>
          <a:p>
            <a:pPr defTabSz="484886">
              <a:defRPr sz="5976">
                <a:effectLst>
                  <a:outerShdw blurRad="42164" dist="31623" dir="5400000" rotWithShape="0">
                    <a:srgbClr val="000000"/>
                  </a:outerShdw>
                </a:effectLst>
              </a:defRPr>
            </a:pPr>
            <a:r>
              <a:t>Do birth derived '</a:t>
            </a:r>
            <a:r>
              <a:rPr>
                <a:hlinkClick r:id="rId2" action="ppaction://hlinksldjump"/>
              </a:rPr>
              <a:t>Stem Cell</a:t>
            </a:r>
            <a:r>
              <a:t>' products contain living Stem cells?</a:t>
            </a:r>
          </a:p>
        </p:txBody>
      </p:sp>
      <p:sp>
        <p:nvSpPr>
          <p:cNvPr id="188" name="Panero et al - Are Amniotic Fluid Products Stem Cell Therapies? A Study of Amniotic Fluid Preparations…"/>
          <p:cNvSpPr txBox="1">
            <a:spLocks noGrp="1"/>
          </p:cNvSpPr>
          <p:nvPr>
            <p:ph type="body" idx="1"/>
          </p:nvPr>
        </p:nvSpPr>
        <p:spPr>
          <a:prstGeom prst="rect">
            <a:avLst/>
          </a:prstGeom>
        </p:spPr>
        <p:txBody>
          <a:bodyPr/>
          <a:lstStyle/>
          <a:p>
            <a:pPr marL="240030" indent="-240030" defTabSz="315468">
              <a:spcBef>
                <a:spcPts val="1900"/>
              </a:spcBef>
              <a:buBlip>
                <a:blip r:embed="rId3"/>
              </a:buBlip>
              <a:defRPr sz="1944">
                <a:solidFill>
                  <a:srgbClr val="73BFFF"/>
                </a:solidFill>
                <a:effectLst>
                  <a:outerShdw blurRad="27432" dist="20574" dir="5400000" rotWithShape="0">
                    <a:srgbClr val="000000"/>
                  </a:outerShdw>
                </a:effectLst>
              </a:defRPr>
            </a:pPr>
            <a:r>
              <a:t>Panero et al - Are Amniotic Fluid Products Stem Cell Therapies? A Study of Amniotic Fluid Preparations</a:t>
            </a:r>
          </a:p>
          <a:p>
            <a:pPr marL="480060" lvl="1" indent="-240030" defTabSz="315468">
              <a:spcBef>
                <a:spcPts val="1900"/>
              </a:spcBef>
              <a:buBlip>
                <a:blip r:embed="rId3"/>
              </a:buBlip>
              <a:defRPr sz="1944">
                <a:solidFill>
                  <a:srgbClr val="73BFFF"/>
                </a:solidFill>
                <a:effectLst>
                  <a:outerShdw blurRad="27432" dist="20574" dir="5400000" rotWithShape="0">
                    <a:srgbClr val="000000"/>
                  </a:outerShdw>
                </a:effectLst>
              </a:defRPr>
            </a:pPr>
            <a:r>
              <a:rPr i="1" u="sng">
                <a:latin typeface="Helvetica Neue"/>
                <a:ea typeface="Helvetica Neue"/>
                <a:cs typeface="Helvetica Neue"/>
                <a:sym typeface="Helvetica Neue"/>
              </a:rPr>
              <a:t>"MSCs could not be identified in the Commercial AFPs or unprocessed amniotic fluid."</a:t>
            </a:r>
            <a:r>
              <a:t> -                                     </a:t>
            </a:r>
            <a:r>
              <a:rPr sz="1350">
                <a:solidFill>
                  <a:schemeClr val="accent2">
                    <a:hueOff val="-2057865"/>
                    <a:satOff val="-1362"/>
                    <a:lumOff val="13058"/>
                  </a:schemeClr>
                </a:solidFill>
              </a:rPr>
              <a:t>PalinGen, FloGraft, and Genesis AFPs</a:t>
            </a:r>
          </a:p>
          <a:p>
            <a:pPr marL="240030" indent="-240030" defTabSz="315468">
              <a:spcBef>
                <a:spcPts val="1900"/>
              </a:spcBef>
              <a:buBlip>
                <a:blip r:embed="rId3"/>
              </a:buBlip>
              <a:defRPr sz="1944">
                <a:solidFill>
                  <a:srgbClr val="73BFFF"/>
                </a:solidFill>
                <a:effectLst>
                  <a:outerShdw blurRad="27432" dist="20574" dir="5400000" rotWithShape="0">
                    <a:srgbClr val="000000"/>
                  </a:outerShdw>
                </a:effectLst>
              </a:defRPr>
            </a:pPr>
            <a:r>
              <a:t>Becktell et al - Proteomic analysis and cell viability of nine amnion-derived biologics</a:t>
            </a:r>
          </a:p>
          <a:p>
            <a:pPr marL="480060" lvl="1" indent="-240030" defTabSz="315468">
              <a:spcBef>
                <a:spcPts val="1900"/>
              </a:spcBef>
              <a:buBlip>
                <a:blip r:embed="rId3"/>
              </a:buBlip>
              <a:defRPr sz="1944">
                <a:solidFill>
                  <a:srgbClr val="73BFFF"/>
                </a:solidFill>
                <a:effectLst>
                  <a:outerShdw blurRad="27432" dist="20574" dir="5400000" rotWithShape="0">
                    <a:srgbClr val="000000"/>
                  </a:outerShdw>
                </a:effectLst>
              </a:defRPr>
            </a:pPr>
            <a:r>
              <a:rPr i="1" u="sng">
                <a:latin typeface="Helvetica Neue"/>
                <a:ea typeface="Helvetica Neue"/>
                <a:cs typeface="Helvetica Neue"/>
                <a:sym typeface="Helvetica Neue"/>
              </a:rPr>
              <a:t>"amnion-derived products do not enact their positive effects by serving as a source of live cells or growth factors."</a:t>
            </a:r>
            <a:r>
              <a:t> - </a:t>
            </a:r>
            <a:r>
              <a:rPr sz="1350">
                <a:solidFill>
                  <a:schemeClr val="accent2">
                    <a:hueOff val="-2057865"/>
                    <a:satOff val="-1362"/>
                    <a:lumOff val="13058"/>
                  </a:schemeClr>
                </a:solidFill>
              </a:rPr>
              <a:t>Arthrex, MiMedX, Amniox, Integra</a:t>
            </a:r>
          </a:p>
          <a:p>
            <a:pPr marL="240030" indent="-240030" defTabSz="315468">
              <a:spcBef>
                <a:spcPts val="1900"/>
              </a:spcBef>
              <a:buBlip>
                <a:blip r:embed="rId3"/>
              </a:buBlip>
              <a:defRPr sz="1944">
                <a:solidFill>
                  <a:srgbClr val="73BFFF"/>
                </a:solidFill>
                <a:effectLst>
                  <a:outerShdw blurRad="27432" dist="20574" dir="5400000" rotWithShape="0">
                    <a:srgbClr val="000000"/>
                  </a:outerShdw>
                </a:effectLst>
              </a:defRPr>
            </a:pPr>
            <a:r>
              <a:t>Berger et al - In Vitro Evaluation of Injectable, Placental Tissue-Derived Products for Interventional Orthopedics. </a:t>
            </a:r>
          </a:p>
          <a:p>
            <a:pPr marL="480060" lvl="1" indent="-240030" defTabSz="315468">
              <a:spcBef>
                <a:spcPts val="1900"/>
              </a:spcBef>
              <a:buBlip>
                <a:blip r:embed="rId3"/>
              </a:buBlip>
              <a:defRPr sz="1944">
                <a:solidFill>
                  <a:srgbClr val="73BFFF"/>
                </a:solidFill>
                <a:effectLst>
                  <a:outerShdw blurRad="27432" dist="20574" dir="5400000" rotWithShape="0">
                    <a:srgbClr val="000000"/>
                  </a:outerShdw>
                </a:effectLst>
              </a:defRPr>
            </a:pPr>
            <a:r>
              <a:rPr i="1" u="sng">
                <a:latin typeface="Helvetica Neue"/>
                <a:ea typeface="Helvetica Neue"/>
                <a:cs typeface="Helvetica Neue"/>
                <a:sym typeface="Helvetica Neue"/>
              </a:rPr>
              <a:t>"Do	not likely contain viable stem cells once they are thawed per the manufacturer's recommendatons."</a:t>
            </a:r>
            <a:r>
              <a:t> - </a:t>
            </a:r>
            <a:r>
              <a:rPr sz="1350">
                <a:solidFill>
                  <a:schemeClr val="accent2">
                    <a:hueOff val="-2057865"/>
                    <a:satOff val="-1362"/>
                    <a:lumOff val="13058"/>
                  </a:schemeClr>
                </a:solidFill>
              </a:rPr>
              <a:t>AmnioFix, BioDRestore, FloGraft Freedom, Ovation Cellular Repair</a:t>
            </a:r>
          </a:p>
          <a:p>
            <a:pPr marL="240030" indent="-240030" defTabSz="315468">
              <a:spcBef>
                <a:spcPts val="1900"/>
              </a:spcBef>
              <a:buBlip>
                <a:blip r:embed="rId3"/>
              </a:buBlip>
              <a:defRPr sz="1944">
                <a:solidFill>
                  <a:srgbClr val="73BFFF"/>
                </a:solidFill>
                <a:effectLst>
                  <a:outerShdw blurRad="27432" dist="20574" dir="5400000" rotWithShape="0">
                    <a:srgbClr val="000000"/>
                  </a:outerShdw>
                </a:effectLst>
              </a:defRPr>
            </a:pPr>
            <a:r>
              <a:t>Centeno et al - Review of Utah Cord Blood Products. - CSU Translational Medicine Institute</a:t>
            </a:r>
          </a:p>
          <a:p>
            <a:pPr marL="480060" lvl="1" indent="-240030" defTabSz="315468">
              <a:spcBef>
                <a:spcPts val="1900"/>
              </a:spcBef>
              <a:buBlip>
                <a:blip r:embed="rId3"/>
              </a:buBlip>
              <a:defRPr sz="1944">
                <a:solidFill>
                  <a:srgbClr val="73BFFF"/>
                </a:solidFill>
                <a:effectLst>
                  <a:outerShdw blurRad="27432" dist="20574" dir="5400000" rotWithShape="0">
                    <a:srgbClr val="000000"/>
                  </a:outerShdw>
                </a:effectLst>
              </a:defRPr>
            </a:pPr>
            <a:r>
              <a:t>"</a:t>
            </a:r>
            <a:r>
              <a:rPr i="1" u="sng">
                <a:latin typeface="Helvetica Neue"/>
                <a:ea typeface="Helvetica Neue"/>
                <a:cs typeface="Helvetica Neue"/>
                <a:sym typeface="Helvetica Neue"/>
              </a:rPr>
              <a:t>No viable stem cells found in culture."</a:t>
            </a:r>
            <a:r>
              <a:t> -</a:t>
            </a:r>
            <a:r>
              <a:rPr>
                <a:solidFill>
                  <a:schemeClr val="accent2">
                    <a:hueOff val="-2057865"/>
                    <a:satOff val="-1362"/>
                    <a:lumOff val="13058"/>
                  </a:schemeClr>
                </a:solidFill>
              </a:rPr>
              <a:t> </a:t>
            </a:r>
            <a:r>
              <a:rPr sz="1350">
                <a:solidFill>
                  <a:schemeClr val="accent2">
                    <a:hueOff val="-2057865"/>
                    <a:satOff val="-1362"/>
                    <a:lumOff val="13058"/>
                  </a:schemeClr>
                </a:solidFill>
              </a:rPr>
              <a:t>LiveyonPure, StemVive, CharaCore, RichGen, StemL</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fill="hold"/>
                                        <p:tgtEl>
                                          <p:spTgt spid="188">
                                            <p:bg/>
                                          </p:spTgt>
                                        </p:tgtEl>
                                        <p:attrNameLst>
                                          <p:attrName>style.visibility</p:attrName>
                                        </p:attrNameLst>
                                      </p:cBhvr>
                                      <p:to>
                                        <p:strVal val="visible"/>
                                      </p:to>
                                    </p:set>
                                  </p:childTnLst>
                                </p:cTn>
                              </p:par>
                              <p:par>
                                <p:cTn id="7" presetID="1" presetClass="entr" presetSubtype="0" fill="hold" grpId="0" nodeType="withEffect">
                                  <p:stCondLst>
                                    <p:cond delay="0"/>
                                  </p:stCondLst>
                                  <p:iterate type="lt">
                                    <p:tmAbs val="100"/>
                                  </p:iterate>
                                  <p:childTnLst>
                                    <p:set>
                                      <p:cBhvr>
                                        <p:cTn id="8" fill="hold"/>
                                        <p:tgtEl>
                                          <p:spTgt spid="18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type="lt">
                                    <p:tmAbs val="100"/>
                                  </p:iterate>
                                  <p:childTnLst>
                                    <p:set>
                                      <p:cBhvr>
                                        <p:cTn id="10" fill="hold"/>
                                        <p:tgtEl>
                                          <p:spTgt spid="1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100"/>
                                  </p:iterate>
                                  <p:childTnLst>
                                    <p:set>
                                      <p:cBhvr>
                                        <p:cTn id="14" fill="hold"/>
                                        <p:tgtEl>
                                          <p:spTgt spid="18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iterate type="lt">
                                    <p:tmAbs val="100"/>
                                  </p:iterate>
                                  <p:childTnLst>
                                    <p:set>
                                      <p:cBhvr>
                                        <p:cTn id="16" fill="hold"/>
                                        <p:tgtEl>
                                          <p:spTgt spid="18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100"/>
                                  </p:iterate>
                                  <p:childTnLst>
                                    <p:set>
                                      <p:cBhvr>
                                        <p:cTn id="20" fill="hold"/>
                                        <p:tgtEl>
                                          <p:spTgt spid="18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iterate type="lt">
                                    <p:tmAbs val="100"/>
                                  </p:iterate>
                                  <p:childTnLst>
                                    <p:set>
                                      <p:cBhvr>
                                        <p:cTn id="22" fill="hold"/>
                                        <p:tgtEl>
                                          <p:spTgt spid="18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lt">
                                    <p:tmAbs val="100"/>
                                  </p:iterate>
                                  <p:childTnLst>
                                    <p:set>
                                      <p:cBhvr>
                                        <p:cTn id="26" fill="hold"/>
                                        <p:tgtEl>
                                          <p:spTgt spid="188">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iterate type="lt">
                                    <p:tmAbs val="100"/>
                                  </p:iterate>
                                  <p:childTnLst>
                                    <p:set>
                                      <p:cBhvr>
                                        <p:cTn id="28" fill="hold"/>
                                        <p:tgtEl>
                                          <p:spTgt spid="18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build="p"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Regenexx stem cell well culture purple.JPG" descr="Regenexx stem cell well culture purple.JPG"/>
          <p:cNvPicPr>
            <a:picLocks noGrp="1"/>
          </p:cNvPicPr>
          <p:nvPr>
            <p:ph type="pic" idx="21"/>
          </p:nvPr>
        </p:nvPicPr>
        <p:blipFill>
          <a:blip r:embed="rId2"/>
          <a:stretch>
            <a:fillRect/>
          </a:stretch>
        </p:blipFill>
        <p:spPr>
          <a:xfrm>
            <a:off x="835727" y="723900"/>
            <a:ext cx="11320647" cy="5943600"/>
          </a:xfrm>
          <a:prstGeom prst="rect">
            <a:avLst/>
          </a:prstGeom>
        </p:spPr>
      </p:pic>
      <p:sp>
        <p:nvSpPr>
          <p:cNvPr id="191" name="Colony forming units (purple dots) representing living stem cells in original &quot;cell&quot; preparations."/>
          <p:cNvSpPr txBox="1">
            <a:spLocks noGrp="1"/>
          </p:cNvSpPr>
          <p:nvPr>
            <p:ph type="body" sz="quarter" idx="4294967295"/>
          </p:nvPr>
        </p:nvSpPr>
        <p:spPr>
          <a:xfrm>
            <a:off x="787400" y="8013700"/>
            <a:ext cx="11430000" cy="1562100"/>
          </a:xfrm>
          <a:prstGeom prst="rect">
            <a:avLst/>
          </a:prstGeom>
        </p:spPr>
        <p:txBody>
          <a:bodyPr anchor="t"/>
          <a:lstStyle>
            <a:lvl1pPr marL="0" indent="0" defTabSz="438150">
              <a:spcBef>
                <a:spcPts val="0"/>
              </a:spcBef>
              <a:buSzTx/>
              <a:buNone/>
              <a:defRPr sz="3150">
                <a:solidFill>
                  <a:srgbClr val="73BFFF"/>
                </a:solidFill>
                <a:effectLst>
                  <a:outerShdw blurRad="38100" dist="28575" dir="5400000" rotWithShape="0">
                    <a:srgbClr val="000000"/>
                  </a:outerShdw>
                </a:effectLst>
              </a:defRPr>
            </a:lvl1pPr>
          </a:lstStyle>
          <a:p>
            <a:r>
              <a:t>Colony forming units (purple dots) representing living stem cells in original "cell" preparations. </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image.png" descr="image.png"/>
          <p:cNvPicPr>
            <a:picLocks noChangeAspect="1"/>
          </p:cNvPicPr>
          <p:nvPr/>
        </p:nvPicPr>
        <p:blipFill>
          <a:blip r:embed="rId2"/>
          <a:stretch>
            <a:fillRect/>
          </a:stretch>
        </p:blipFill>
        <p:spPr>
          <a:xfrm>
            <a:off x="435437" y="825500"/>
            <a:ext cx="3650326" cy="4851400"/>
          </a:xfrm>
          <a:prstGeom prst="rect">
            <a:avLst/>
          </a:prstGeom>
          <a:ln w="12700">
            <a:miter lim="400000"/>
          </a:ln>
        </p:spPr>
      </p:pic>
      <p:pic>
        <p:nvPicPr>
          <p:cNvPr id="125" name="image.png" descr="image.png"/>
          <p:cNvPicPr>
            <a:picLocks noChangeAspect="1"/>
          </p:cNvPicPr>
          <p:nvPr/>
        </p:nvPicPr>
        <p:blipFill>
          <a:blip r:embed="rId3"/>
          <a:stretch>
            <a:fillRect/>
          </a:stretch>
        </p:blipFill>
        <p:spPr>
          <a:xfrm>
            <a:off x="4445000" y="444500"/>
            <a:ext cx="4102100" cy="5372100"/>
          </a:xfrm>
          <a:prstGeom prst="rect">
            <a:avLst/>
          </a:prstGeom>
          <a:ln w="12700">
            <a:miter lim="400000"/>
          </a:ln>
        </p:spPr>
      </p:pic>
      <p:pic>
        <p:nvPicPr>
          <p:cNvPr id="126" name="image.png" descr="image.png"/>
          <p:cNvPicPr>
            <a:picLocks noChangeAspect="1"/>
          </p:cNvPicPr>
          <p:nvPr/>
        </p:nvPicPr>
        <p:blipFill>
          <a:blip r:embed="rId4"/>
          <a:stretch>
            <a:fillRect/>
          </a:stretch>
        </p:blipFill>
        <p:spPr>
          <a:xfrm>
            <a:off x="8901213" y="825500"/>
            <a:ext cx="3508175" cy="4610100"/>
          </a:xfrm>
          <a:prstGeom prst="rect">
            <a:avLst/>
          </a:prstGeom>
          <a:ln w="12700">
            <a:miter lim="400000"/>
          </a:ln>
        </p:spPr>
      </p:pic>
      <p:pic>
        <p:nvPicPr>
          <p:cNvPr id="127" name="image.png" descr="image.png"/>
          <p:cNvPicPr>
            <a:picLocks noChangeAspect="1"/>
          </p:cNvPicPr>
          <p:nvPr/>
        </p:nvPicPr>
        <p:blipFill>
          <a:blip r:embed="rId5"/>
          <a:stretch>
            <a:fillRect/>
          </a:stretch>
        </p:blipFill>
        <p:spPr>
          <a:xfrm>
            <a:off x="2463800" y="4216400"/>
            <a:ext cx="3962400" cy="5143500"/>
          </a:xfrm>
          <a:prstGeom prst="rect">
            <a:avLst/>
          </a:prstGeom>
          <a:ln w="12700">
            <a:miter lim="400000"/>
          </a:ln>
        </p:spPr>
      </p:pic>
      <p:pic>
        <p:nvPicPr>
          <p:cNvPr id="128" name="image.png" descr="image.png"/>
          <p:cNvPicPr>
            <a:picLocks noChangeAspect="1"/>
          </p:cNvPicPr>
          <p:nvPr/>
        </p:nvPicPr>
        <p:blipFill>
          <a:blip r:embed="rId6"/>
          <a:stretch>
            <a:fillRect/>
          </a:stretch>
        </p:blipFill>
        <p:spPr>
          <a:xfrm>
            <a:off x="7975262" y="4216400"/>
            <a:ext cx="3823377" cy="51435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Volume and concentration are critical"/>
          <p:cNvSpPr txBox="1">
            <a:spLocks noGrp="1"/>
          </p:cNvSpPr>
          <p:nvPr>
            <p:ph type="title"/>
          </p:nvPr>
        </p:nvSpPr>
        <p:spPr>
          <a:xfrm>
            <a:off x="787400" y="76877"/>
            <a:ext cx="11430000" cy="1143190"/>
          </a:xfrm>
          <a:prstGeom prst="rect">
            <a:avLst/>
          </a:prstGeom>
        </p:spPr>
        <p:txBody>
          <a:bodyPr/>
          <a:lstStyle>
            <a:lvl1pPr defTabSz="455675">
              <a:defRPr sz="5615">
                <a:effectLst>
                  <a:outerShdw blurRad="39624" dist="29717" dir="5400000" rotWithShape="0">
                    <a:srgbClr val="000000"/>
                  </a:outerShdw>
                </a:effectLst>
              </a:defRPr>
            </a:lvl1pPr>
          </a:lstStyle>
          <a:p>
            <a:r>
              <a:t>Volume and concentration are critical</a:t>
            </a:r>
          </a:p>
        </p:txBody>
      </p:sp>
      <p:sp>
        <p:nvSpPr>
          <p:cNvPr id="194" name="The concentration is proportional to the initial blood volume obtained.…"/>
          <p:cNvSpPr txBox="1">
            <a:spLocks noGrp="1"/>
          </p:cNvSpPr>
          <p:nvPr>
            <p:ph type="body" sz="half" idx="1"/>
          </p:nvPr>
        </p:nvSpPr>
        <p:spPr>
          <a:xfrm>
            <a:off x="793750" y="1977082"/>
            <a:ext cx="5422900" cy="6711317"/>
          </a:xfrm>
          <a:prstGeom prst="rect">
            <a:avLst/>
          </a:prstGeom>
        </p:spPr>
        <p:txBody>
          <a:bodyPr/>
          <a:lstStyle/>
          <a:p>
            <a:pPr marL="328929" indent="-328929" defTabSz="432308">
              <a:spcBef>
                <a:spcPts val="2600"/>
              </a:spcBef>
              <a:buBlip>
                <a:blip r:embed="rId2"/>
              </a:buBlip>
              <a:defRPr sz="2664">
                <a:solidFill>
                  <a:srgbClr val="74A7FF"/>
                </a:solidFill>
                <a:effectLst>
                  <a:outerShdw blurRad="37592" dist="28194" dir="5400000" rotWithShape="0">
                    <a:srgbClr val="000000"/>
                  </a:outerShdw>
                </a:effectLst>
              </a:defRPr>
            </a:pPr>
            <a:r>
              <a:t>The concentration is proportional to the initial blood volume obtained.</a:t>
            </a:r>
          </a:p>
          <a:p>
            <a:pPr marL="328929" indent="-328929" defTabSz="432308">
              <a:spcBef>
                <a:spcPts val="2600"/>
              </a:spcBef>
              <a:buBlip>
                <a:blip r:embed="rId2"/>
              </a:buBlip>
              <a:defRPr sz="2664">
                <a:solidFill>
                  <a:srgbClr val="74A7FF"/>
                </a:solidFill>
                <a:effectLst>
                  <a:outerShdw blurRad="37592" dist="28194" dir="5400000" rotWithShape="0">
                    <a:srgbClr val="000000"/>
                  </a:outerShdw>
                </a:effectLst>
              </a:defRPr>
            </a:pPr>
            <a:r>
              <a:t>The proportion of growth factors and platelets is directly proportional to the concentration. </a:t>
            </a:r>
          </a:p>
          <a:p>
            <a:pPr marL="328929" indent="-328929" defTabSz="432308">
              <a:spcBef>
                <a:spcPts val="2600"/>
              </a:spcBef>
              <a:buBlip>
                <a:blip r:embed="rId2"/>
              </a:buBlip>
              <a:defRPr sz="2664">
                <a:solidFill>
                  <a:srgbClr val="74A7FF"/>
                </a:solidFill>
                <a:effectLst>
                  <a:outerShdw blurRad="37592" dist="28194" dir="5400000" rotWithShape="0">
                    <a:srgbClr val="000000"/>
                  </a:outerShdw>
                </a:effectLst>
              </a:defRPr>
            </a:pPr>
            <a:r>
              <a:t>Both of these are directly proportional to the outcome.</a:t>
            </a:r>
          </a:p>
          <a:p>
            <a:pPr marL="328929" indent="-328929" defTabSz="432308">
              <a:spcBef>
                <a:spcPts val="2600"/>
              </a:spcBef>
              <a:buBlip>
                <a:blip r:embed="rId2"/>
              </a:buBlip>
              <a:defRPr sz="2664">
                <a:solidFill>
                  <a:srgbClr val="74A7FF"/>
                </a:solidFill>
                <a:effectLst>
                  <a:outerShdw blurRad="37592" dist="28194" dir="5400000" rotWithShape="0">
                    <a:srgbClr val="000000"/>
                  </a:outerShdw>
                </a:effectLst>
              </a:defRPr>
            </a:pPr>
            <a:r>
              <a:t>Requirements depend on size and age of patient, body part, type and degree of injury, current state of injury (ie chronic vs acute), and other associated factors.</a:t>
            </a:r>
          </a:p>
        </p:txBody>
      </p:sp>
      <p:pic>
        <p:nvPicPr>
          <p:cNvPr id="195" name="FE499F03-20A8-4C9E-BCF7-AB2CF14CB1B8-L0-001.jpeg" descr="FE499F03-20A8-4C9E-BCF7-AB2CF14CB1B8-L0-001.jpeg"/>
          <p:cNvPicPr>
            <a:picLocks noChangeAspect="1"/>
          </p:cNvPicPr>
          <p:nvPr/>
        </p:nvPicPr>
        <p:blipFill>
          <a:blip r:embed="rId3"/>
          <a:stretch>
            <a:fillRect/>
          </a:stretch>
        </p:blipFill>
        <p:spPr>
          <a:xfrm>
            <a:off x="7386570" y="1465491"/>
            <a:ext cx="4599423" cy="773449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94">
                                            <p:bg/>
                                          </p:spTgt>
                                        </p:tgtEl>
                                        <p:attrNameLst>
                                          <p:attrName>style.visibility</p:attrName>
                                        </p:attrNameLst>
                                      </p:cBhvr>
                                      <p:to>
                                        <p:strVal val="visible"/>
                                      </p:to>
                                    </p:set>
                                    <p:animEffect transition="in" filter="wipe(left)">
                                      <p:cBhvr>
                                        <p:cTn id="7" dur="1000"/>
                                        <p:tgtEl>
                                          <p:spTgt spid="194">
                                            <p:bg/>
                                          </p:spTgt>
                                        </p:tgtEl>
                                      </p:cBhvr>
                                    </p:animEffect>
                                  </p:childTnLst>
                                </p:cTn>
                              </p:par>
                              <p:par>
                                <p:cTn id="8" presetID="22" presetClass="entr" presetSubtype="8" fill="hold" grpId="0" nodeType="withEffect">
                                  <p:stCondLst>
                                    <p:cond delay="0"/>
                                  </p:stCondLst>
                                  <p:iterate>
                                    <p:tmAbs val="0"/>
                                  </p:iterate>
                                  <p:childTnLst>
                                    <p:set>
                                      <p:cBhvr>
                                        <p:cTn id="9" fill="hold"/>
                                        <p:tgtEl>
                                          <p:spTgt spid="194">
                                            <p:txEl>
                                              <p:pRg st="0" end="0"/>
                                            </p:txEl>
                                          </p:spTgt>
                                        </p:tgtEl>
                                        <p:attrNameLst>
                                          <p:attrName>style.visibility</p:attrName>
                                        </p:attrNameLst>
                                      </p:cBhvr>
                                      <p:to>
                                        <p:strVal val="visible"/>
                                      </p:to>
                                    </p:set>
                                    <p:animEffect transition="in" filter="wipe(left)">
                                      <p:cBhvr>
                                        <p:cTn id="10" dur="1000"/>
                                        <p:tgtEl>
                                          <p:spTgt spid="19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194">
                                            <p:txEl>
                                              <p:pRg st="1" end="1"/>
                                            </p:txEl>
                                          </p:spTgt>
                                        </p:tgtEl>
                                        <p:attrNameLst>
                                          <p:attrName>style.visibility</p:attrName>
                                        </p:attrNameLst>
                                      </p:cBhvr>
                                      <p:to>
                                        <p:strVal val="visible"/>
                                      </p:to>
                                    </p:set>
                                    <p:animEffect transition="in" filter="wipe(left)">
                                      <p:cBhvr>
                                        <p:cTn id="15" dur="1000"/>
                                        <p:tgtEl>
                                          <p:spTgt spid="19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194">
                                            <p:txEl>
                                              <p:pRg st="2" end="2"/>
                                            </p:txEl>
                                          </p:spTgt>
                                        </p:tgtEl>
                                        <p:attrNameLst>
                                          <p:attrName>style.visibility</p:attrName>
                                        </p:attrNameLst>
                                      </p:cBhvr>
                                      <p:to>
                                        <p:strVal val="visible"/>
                                      </p:to>
                                    </p:set>
                                    <p:animEffect transition="in" filter="wipe(left)">
                                      <p:cBhvr>
                                        <p:cTn id="20" dur="1000"/>
                                        <p:tgtEl>
                                          <p:spTgt spid="19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p:tmAbs val="0"/>
                                  </p:iterate>
                                  <p:childTnLst>
                                    <p:set>
                                      <p:cBhvr>
                                        <p:cTn id="24" fill="hold"/>
                                        <p:tgtEl>
                                          <p:spTgt spid="194">
                                            <p:txEl>
                                              <p:pRg st="3" end="3"/>
                                            </p:txEl>
                                          </p:spTgt>
                                        </p:tgtEl>
                                        <p:attrNameLst>
                                          <p:attrName>style.visibility</p:attrName>
                                        </p:attrNameLst>
                                      </p:cBhvr>
                                      <p:to>
                                        <p:strVal val="visible"/>
                                      </p:to>
                                    </p:set>
                                    <p:animEffect transition="in" filter="wipe(left)">
                                      <p:cBhvr>
                                        <p:cTn id="25" dur="1000"/>
                                        <p:tgtEl>
                                          <p:spTgt spid="19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Knee volume"/>
          <p:cNvSpPr txBox="1">
            <a:spLocks noGrp="1"/>
          </p:cNvSpPr>
          <p:nvPr>
            <p:ph type="title"/>
          </p:nvPr>
        </p:nvSpPr>
        <p:spPr>
          <a:xfrm>
            <a:off x="787400" y="-1752600"/>
            <a:ext cx="5638800" cy="3505200"/>
          </a:xfrm>
          <a:prstGeom prst="rect">
            <a:avLst/>
          </a:prstGeom>
        </p:spPr>
        <p:txBody>
          <a:bodyPr/>
          <a:lstStyle/>
          <a:p>
            <a:r>
              <a:t>Knee volume</a:t>
            </a:r>
          </a:p>
        </p:txBody>
      </p:sp>
      <p:sp>
        <p:nvSpPr>
          <p:cNvPr id="198" name="V = 1.6 height (cm) - 135…"/>
          <p:cNvSpPr txBox="1">
            <a:spLocks noGrp="1"/>
          </p:cNvSpPr>
          <p:nvPr>
            <p:ph type="body" sz="quarter" idx="1"/>
          </p:nvPr>
        </p:nvSpPr>
        <p:spPr>
          <a:xfrm>
            <a:off x="787400" y="1981200"/>
            <a:ext cx="5638800" cy="4203700"/>
          </a:xfrm>
          <a:prstGeom prst="rect">
            <a:avLst/>
          </a:prstGeom>
        </p:spPr>
        <p:txBody>
          <a:bodyPr/>
          <a:lstStyle/>
          <a:p>
            <a:pPr defTabSz="578358">
              <a:defRPr sz="3861" u="sng">
                <a:effectLst>
                  <a:outerShdw blurRad="50292" dist="37719" dir="5400000" rotWithShape="0">
                    <a:srgbClr val="000000"/>
                  </a:outerShdw>
                </a:effectLst>
              </a:defRPr>
            </a:pPr>
            <a:r>
              <a:t>V = 1.6 height (cm) - 135</a:t>
            </a:r>
          </a:p>
          <a:p>
            <a:pPr defTabSz="578358">
              <a:defRPr sz="3861">
                <a:effectLst>
                  <a:outerShdw blurRad="50292" dist="37719" dir="5400000" rotWithShape="0">
                    <a:srgbClr val="000000"/>
                  </a:outerShdw>
                </a:effectLst>
              </a:defRPr>
            </a:pPr>
            <a:endParaRPr/>
          </a:p>
          <a:p>
            <a:pPr defTabSz="578358">
              <a:defRPr sz="3861">
                <a:effectLst>
                  <a:outerShdw blurRad="50292" dist="37719" dir="5400000" rotWithShape="0">
                    <a:srgbClr val="000000"/>
                  </a:outerShdw>
                </a:effectLst>
              </a:defRPr>
            </a:pPr>
            <a:endParaRPr/>
          </a:p>
          <a:p>
            <a:pPr defTabSz="578358">
              <a:defRPr sz="3861">
                <a:effectLst>
                  <a:outerShdw blurRad="50292" dist="37719" dir="5400000" rotWithShape="0">
                    <a:srgbClr val="000000"/>
                  </a:outerShdw>
                </a:effectLst>
              </a:defRPr>
            </a:pPr>
            <a:r>
              <a:t>Pt. 6'2" (188cm)</a:t>
            </a:r>
          </a:p>
          <a:p>
            <a:pPr defTabSz="578358">
              <a:defRPr sz="3861">
                <a:effectLst>
                  <a:outerShdw blurRad="50292" dist="37719" dir="5400000" rotWithShape="0">
                    <a:srgbClr val="000000"/>
                  </a:outerShdw>
                </a:effectLst>
              </a:defRPr>
            </a:pPr>
            <a:r>
              <a:t>Effusion volume of </a:t>
            </a:r>
            <a:r>
              <a:rPr b="1" u="sng">
                <a:latin typeface="Helvetica Neue"/>
                <a:ea typeface="Helvetica Neue"/>
                <a:cs typeface="Helvetica Neue"/>
                <a:sym typeface="Helvetica Neue"/>
              </a:rPr>
              <a:t>165ml</a:t>
            </a:r>
            <a:r>
              <a:t> </a:t>
            </a:r>
          </a:p>
          <a:p>
            <a:pPr defTabSz="578358">
              <a:defRPr sz="3861">
                <a:effectLst>
                  <a:outerShdw blurRad="50292" dist="37719" dir="5400000" rotWithShape="0">
                    <a:srgbClr val="000000"/>
                  </a:outerShdw>
                </a:effectLst>
              </a:defRPr>
            </a:pPr>
            <a:endParaRPr/>
          </a:p>
        </p:txBody>
      </p:sp>
      <p:pic>
        <p:nvPicPr>
          <p:cNvPr id="199" name="Effusion.JPG" descr="Effusion.JPG"/>
          <p:cNvPicPr>
            <a:picLocks noChangeAspect="1"/>
          </p:cNvPicPr>
          <p:nvPr/>
        </p:nvPicPr>
        <p:blipFill>
          <a:blip r:embed="rId2"/>
          <a:srcRect l="5079" t="5014" r="15460" b="3244"/>
          <a:stretch>
            <a:fillRect/>
          </a:stretch>
        </p:blipFill>
        <p:spPr>
          <a:xfrm rot="21150000">
            <a:off x="6810922" y="3065966"/>
            <a:ext cx="3344715" cy="4749801"/>
          </a:xfrm>
          <a:prstGeom prst="rect">
            <a:avLst/>
          </a:prstGeom>
          <a:ln w="12700">
            <a:miter lim="400000"/>
          </a:ln>
        </p:spPr>
      </p:pic>
      <p:pic>
        <p:nvPicPr>
          <p:cNvPr id="200" name="Effusion 3.JPG" descr="Effusion 3.JPG"/>
          <p:cNvPicPr>
            <a:picLocks noChangeAspect="1"/>
          </p:cNvPicPr>
          <p:nvPr/>
        </p:nvPicPr>
        <p:blipFill>
          <a:blip r:embed="rId3"/>
          <a:srcRect l="29949" t="4480" r="9291" b="8282"/>
          <a:stretch>
            <a:fillRect/>
          </a:stretch>
        </p:blipFill>
        <p:spPr>
          <a:xfrm rot="426000">
            <a:off x="9921579" y="5034493"/>
            <a:ext cx="2590801" cy="4203701"/>
          </a:xfrm>
          <a:prstGeom prst="rect">
            <a:avLst/>
          </a:prstGeom>
          <a:ln w="12700">
            <a:miter lim="400000"/>
          </a:ln>
        </p:spPr>
      </p:pic>
      <p:pic>
        <p:nvPicPr>
          <p:cNvPr id="201" name="Effusion 2.JPG" descr="Effusion 2.JPG"/>
          <p:cNvPicPr>
            <a:picLocks noChangeAspect="1"/>
          </p:cNvPicPr>
          <p:nvPr/>
        </p:nvPicPr>
        <p:blipFill>
          <a:blip r:embed="rId4"/>
          <a:srcRect l="2727" b="16498"/>
          <a:stretch>
            <a:fillRect/>
          </a:stretch>
        </p:blipFill>
        <p:spPr>
          <a:xfrm rot="21480000">
            <a:off x="8071578" y="194185"/>
            <a:ext cx="4076701" cy="3136901"/>
          </a:xfrm>
          <a:prstGeom prst="rect">
            <a:avLst/>
          </a:prstGeom>
          <a:ln w="12700">
            <a:miter lim="400000"/>
          </a:ln>
        </p:spPr>
      </p:pic>
      <p:pic>
        <p:nvPicPr>
          <p:cNvPr id="202" name="contaminated stem cell injections.jpg" descr="contaminated stem cell injections.jpg"/>
          <p:cNvPicPr>
            <a:picLocks noChangeAspect="1"/>
          </p:cNvPicPr>
          <p:nvPr/>
        </p:nvPicPr>
        <p:blipFill>
          <a:blip r:embed="rId5"/>
          <a:stretch>
            <a:fillRect/>
          </a:stretch>
        </p:blipFill>
        <p:spPr>
          <a:xfrm>
            <a:off x="622300" y="5932480"/>
            <a:ext cx="5880100" cy="310992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stem-cell-treatment-800.jpg" descr="stem-cell-treatment-800.jpg"/>
          <p:cNvPicPr>
            <a:picLocks noGrp="1"/>
          </p:cNvPicPr>
          <p:nvPr>
            <p:ph type="pic" idx="21"/>
          </p:nvPr>
        </p:nvPicPr>
        <p:blipFill>
          <a:blip r:embed="rId2"/>
          <a:stretch>
            <a:fillRect/>
          </a:stretch>
        </p:blipFill>
        <p:spPr>
          <a:xfrm>
            <a:off x="7016749" y="1816100"/>
            <a:ext cx="5397501" cy="6121400"/>
          </a:xfrm>
          <a:prstGeom prst="rect">
            <a:avLst/>
          </a:prstGeom>
        </p:spPr>
      </p:pic>
      <p:sp>
        <p:nvSpPr>
          <p:cNvPr id="205" name="Physician intervention…">
            <a:hlinkClick r:id="rId3" action="ppaction://hlinksldjump"/>
          </p:cNvPr>
          <p:cNvSpPr txBox="1">
            <a:spLocks noGrp="1"/>
          </p:cNvSpPr>
          <p:nvPr>
            <p:ph type="body" sz="half" idx="1"/>
          </p:nvPr>
        </p:nvSpPr>
        <p:spPr>
          <a:xfrm>
            <a:off x="879898" y="2768600"/>
            <a:ext cx="5422901" cy="5715000"/>
          </a:xfrm>
          <a:prstGeom prst="rect">
            <a:avLst/>
          </a:prstGeom>
        </p:spPr>
        <p:txBody>
          <a:bodyPr/>
          <a:lstStyle/>
          <a:p>
            <a:pPr>
              <a:buBlip>
                <a:blip r:embed="rId4"/>
              </a:buBlip>
              <a:defRPr>
                <a:solidFill>
                  <a:srgbClr val="73BFFF"/>
                </a:solidFill>
              </a:defRPr>
            </a:pPr>
            <a:r>
              <a:rPr>
                <a:hlinkClick r:id="rId3" action="ppaction://hlinksldjump"/>
              </a:rPr>
              <a:t>Physician intervention</a:t>
            </a:r>
          </a:p>
          <a:p>
            <a:pPr>
              <a:buBlip>
                <a:blip r:embed="rId4"/>
              </a:buBlip>
              <a:defRPr>
                <a:solidFill>
                  <a:srgbClr val="73BFFF"/>
                </a:solidFill>
              </a:defRPr>
            </a:pPr>
            <a:r>
              <a:t>Best Orthobiologic </a:t>
            </a:r>
          </a:p>
          <a:p>
            <a:pPr>
              <a:buBlip>
                <a:blip r:embed="rId4"/>
              </a:buBlip>
              <a:defRPr u="sng">
                <a:solidFill>
                  <a:srgbClr val="73BFFF"/>
                </a:solidFill>
              </a:defRPr>
            </a:pPr>
            <a:r>
              <a:rPr>
                <a:hlinkClick r:id="rId5" action="ppaction://hlinksldjump"/>
              </a:rPr>
              <a:t>Precise and complete placement</a:t>
            </a:r>
          </a:p>
        </p:txBody>
      </p:sp>
      <p:sp>
        <p:nvSpPr>
          <p:cNvPr id="206" name="Intentional and active"/>
          <p:cNvSpPr txBox="1"/>
          <p:nvPr/>
        </p:nvSpPr>
        <p:spPr>
          <a:xfrm>
            <a:off x="4330700" y="674484"/>
            <a:ext cx="4955439" cy="733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a:hlinkClick r:id="rId6" action="ppaction://hlinksldjump"/>
              </a:defRPr>
            </a:lvl1pPr>
          </a:lstStyle>
          <a:p>
            <a:r>
              <a:rPr>
                <a:hlinkClick r:id="rId6" action="ppaction://hlinksldjump"/>
              </a:rPr>
              <a:t>Intentional and active</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recise and complete placement"/>
          <p:cNvSpPr txBox="1">
            <a:spLocks noGrp="1"/>
          </p:cNvSpPr>
          <p:nvPr>
            <p:ph type="title"/>
          </p:nvPr>
        </p:nvSpPr>
        <p:spPr>
          <a:prstGeom prst="rect">
            <a:avLst/>
          </a:prstGeom>
        </p:spPr>
        <p:txBody>
          <a:bodyPr/>
          <a:lstStyle>
            <a:lvl1pPr algn="ctr">
              <a:defRPr sz="5800"/>
            </a:lvl1pPr>
          </a:lstStyle>
          <a:p>
            <a:r>
              <a:t>Precise and complete placement</a:t>
            </a:r>
          </a:p>
        </p:txBody>
      </p:sp>
      <p:sp>
        <p:nvSpPr>
          <p:cNvPr id="209" name="Best and most accurate modality for any given situation…"/>
          <p:cNvSpPr txBox="1">
            <a:spLocks noGrp="1"/>
          </p:cNvSpPr>
          <p:nvPr>
            <p:ph type="body" idx="1"/>
          </p:nvPr>
        </p:nvSpPr>
        <p:spPr>
          <a:prstGeom prst="rect">
            <a:avLst/>
          </a:prstGeom>
        </p:spPr>
        <p:txBody>
          <a:bodyPr/>
          <a:lstStyle/>
          <a:p>
            <a:pPr marL="373379" indent="-373379" defTabSz="490727">
              <a:spcBef>
                <a:spcPts val="3000"/>
              </a:spcBef>
              <a:buBlip>
                <a:blip r:embed="rId2"/>
              </a:buBlip>
              <a:defRPr sz="3024">
                <a:solidFill>
                  <a:srgbClr val="73BFFF"/>
                </a:solidFill>
                <a:effectLst>
                  <a:outerShdw blurRad="42672" dist="32004" dir="5400000" rotWithShape="0">
                    <a:srgbClr val="000000"/>
                  </a:outerShdw>
                </a:effectLst>
              </a:defRPr>
            </a:pPr>
            <a:r>
              <a:t>Best and most accurate modality for any given situation </a:t>
            </a:r>
          </a:p>
          <a:p>
            <a:pPr marL="746759" lvl="1" indent="-373379" defTabSz="490727">
              <a:spcBef>
                <a:spcPts val="3000"/>
              </a:spcBef>
              <a:buBlip>
                <a:blip r:embed="rId2"/>
              </a:buBlip>
              <a:defRPr sz="3024">
                <a:solidFill>
                  <a:srgbClr val="73BFFF"/>
                </a:solidFill>
                <a:effectLst>
                  <a:outerShdw blurRad="42672" dist="32004" dir="5400000" rotWithShape="0">
                    <a:srgbClr val="000000"/>
                  </a:outerShdw>
                </a:effectLst>
              </a:defRPr>
            </a:pPr>
            <a:r>
              <a:t>Fluoroscopy, Ultrasound, and/or CT</a:t>
            </a:r>
          </a:p>
          <a:p>
            <a:pPr marL="373379" indent="-373379" defTabSz="490727">
              <a:spcBef>
                <a:spcPts val="3000"/>
              </a:spcBef>
              <a:buBlip>
                <a:blip r:embed="rId2"/>
              </a:buBlip>
              <a:defRPr sz="3024">
                <a:solidFill>
                  <a:srgbClr val="73BFFF"/>
                </a:solidFill>
                <a:effectLst>
                  <a:outerShdw blurRad="42672" dist="32004" dir="5400000" rotWithShape="0">
                    <a:srgbClr val="000000"/>
                  </a:outerShdw>
                </a:effectLst>
              </a:defRPr>
            </a:pPr>
            <a:r>
              <a:t>Precise placement of injectate</a:t>
            </a:r>
          </a:p>
          <a:p>
            <a:pPr marL="746759" lvl="1" indent="-373379" defTabSz="490727">
              <a:spcBef>
                <a:spcPts val="3000"/>
              </a:spcBef>
              <a:buBlip>
                <a:blip r:embed="rId2"/>
              </a:buBlip>
              <a:defRPr sz="3024">
                <a:solidFill>
                  <a:srgbClr val="73BFFF"/>
                </a:solidFill>
                <a:effectLst>
                  <a:outerShdw blurRad="42672" dist="32004" dir="5400000" rotWithShape="0">
                    <a:srgbClr val="000000"/>
                  </a:outerShdw>
                </a:effectLst>
              </a:defRPr>
            </a:pPr>
            <a:r>
              <a:t>Membranes and fascial planes matter</a:t>
            </a:r>
          </a:p>
          <a:p>
            <a:pPr marL="373379" indent="-373379" defTabSz="490727">
              <a:spcBef>
                <a:spcPts val="3000"/>
              </a:spcBef>
              <a:buBlip>
                <a:blip r:embed="rId2"/>
              </a:buBlip>
              <a:defRPr sz="3024">
                <a:solidFill>
                  <a:srgbClr val="73BFFF"/>
                </a:solidFill>
                <a:effectLst>
                  <a:outerShdw blurRad="42672" dist="32004" dir="5400000" rotWithShape="0">
                    <a:srgbClr val="000000"/>
                  </a:outerShdw>
                </a:effectLst>
              </a:defRPr>
            </a:pPr>
            <a:r>
              <a:t>Complete injection of all associated structures</a:t>
            </a:r>
          </a:p>
          <a:p>
            <a:pPr marL="746759" lvl="1" indent="-373379" defTabSz="490727">
              <a:spcBef>
                <a:spcPts val="3000"/>
              </a:spcBef>
              <a:buBlip>
                <a:blip r:embed="rId2"/>
              </a:buBlip>
              <a:defRPr sz="3024">
                <a:solidFill>
                  <a:srgbClr val="73BFFF"/>
                </a:solidFill>
                <a:effectLst>
                  <a:outerShdw blurRad="42672" dist="32004" dir="5400000" rotWithShape="0">
                    <a:srgbClr val="000000"/>
                  </a:outerShdw>
                </a:effectLst>
              </a:defRPr>
            </a:pPr>
            <a:r>
              <a:t>Rarely a single injection. Typical knee requires between 4-10 needle placements in order to fully address all involved structures.</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209">
                                            <p:bg/>
                                          </p:spTgt>
                                        </p:tgtEl>
                                        <p:attrNameLst>
                                          <p:attrName>style.visibility</p:attrName>
                                        </p:attrNameLst>
                                      </p:cBhvr>
                                      <p:to>
                                        <p:strVal val="visible"/>
                                      </p:to>
                                    </p:set>
                                    <p:animEffect transition="in" filter="wipe(left)">
                                      <p:cBhvr>
                                        <p:cTn id="7" dur="1000"/>
                                        <p:tgtEl>
                                          <p:spTgt spid="209">
                                            <p:bg/>
                                          </p:spTgt>
                                        </p:tgtEl>
                                      </p:cBhvr>
                                    </p:animEffect>
                                  </p:childTnLst>
                                </p:cTn>
                              </p:par>
                              <p:par>
                                <p:cTn id="8" presetID="22" presetClass="entr" presetSubtype="8" fill="hold" grpId="0" nodeType="withEffect">
                                  <p:stCondLst>
                                    <p:cond delay="0"/>
                                  </p:stCondLst>
                                  <p:iterate>
                                    <p:tmAbs val="0"/>
                                  </p:iterate>
                                  <p:childTnLst>
                                    <p:set>
                                      <p:cBhvr>
                                        <p:cTn id="9" fill="hold"/>
                                        <p:tgtEl>
                                          <p:spTgt spid="209">
                                            <p:txEl>
                                              <p:pRg st="0" end="0"/>
                                            </p:txEl>
                                          </p:spTgt>
                                        </p:tgtEl>
                                        <p:attrNameLst>
                                          <p:attrName>style.visibility</p:attrName>
                                        </p:attrNameLst>
                                      </p:cBhvr>
                                      <p:to>
                                        <p:strVal val="visible"/>
                                      </p:to>
                                    </p:set>
                                    <p:animEffect transition="in" filter="wipe(left)">
                                      <p:cBhvr>
                                        <p:cTn id="10" dur="1000"/>
                                        <p:tgtEl>
                                          <p:spTgt spid="20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209">
                                            <p:txEl>
                                              <p:pRg st="1" end="1"/>
                                            </p:txEl>
                                          </p:spTgt>
                                        </p:tgtEl>
                                        <p:attrNameLst>
                                          <p:attrName>style.visibility</p:attrName>
                                        </p:attrNameLst>
                                      </p:cBhvr>
                                      <p:to>
                                        <p:strVal val="visible"/>
                                      </p:to>
                                    </p:set>
                                    <p:animEffect transition="in" filter="wipe(left)">
                                      <p:cBhvr>
                                        <p:cTn id="15" dur="1000"/>
                                        <p:tgtEl>
                                          <p:spTgt spid="20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209">
                                            <p:txEl>
                                              <p:pRg st="2" end="2"/>
                                            </p:txEl>
                                          </p:spTgt>
                                        </p:tgtEl>
                                        <p:attrNameLst>
                                          <p:attrName>style.visibility</p:attrName>
                                        </p:attrNameLst>
                                      </p:cBhvr>
                                      <p:to>
                                        <p:strVal val="visible"/>
                                      </p:to>
                                    </p:set>
                                    <p:animEffect transition="in" filter="wipe(left)">
                                      <p:cBhvr>
                                        <p:cTn id="20" dur="1000"/>
                                        <p:tgtEl>
                                          <p:spTgt spid="20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p:tmAbs val="0"/>
                                  </p:iterate>
                                  <p:childTnLst>
                                    <p:set>
                                      <p:cBhvr>
                                        <p:cTn id="24" fill="hold"/>
                                        <p:tgtEl>
                                          <p:spTgt spid="209">
                                            <p:txEl>
                                              <p:pRg st="3" end="3"/>
                                            </p:txEl>
                                          </p:spTgt>
                                        </p:tgtEl>
                                        <p:attrNameLst>
                                          <p:attrName>style.visibility</p:attrName>
                                        </p:attrNameLst>
                                      </p:cBhvr>
                                      <p:to>
                                        <p:strVal val="visible"/>
                                      </p:to>
                                    </p:set>
                                    <p:animEffect transition="in" filter="wipe(left)">
                                      <p:cBhvr>
                                        <p:cTn id="25" dur="1000"/>
                                        <p:tgtEl>
                                          <p:spTgt spid="20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p:tmAbs val="0"/>
                                  </p:iterate>
                                  <p:childTnLst>
                                    <p:set>
                                      <p:cBhvr>
                                        <p:cTn id="29" fill="hold"/>
                                        <p:tgtEl>
                                          <p:spTgt spid="209">
                                            <p:txEl>
                                              <p:pRg st="4" end="4"/>
                                            </p:txEl>
                                          </p:spTgt>
                                        </p:tgtEl>
                                        <p:attrNameLst>
                                          <p:attrName>style.visibility</p:attrName>
                                        </p:attrNameLst>
                                      </p:cBhvr>
                                      <p:to>
                                        <p:strVal val="visible"/>
                                      </p:to>
                                    </p:set>
                                    <p:animEffect transition="in" filter="wipe(left)">
                                      <p:cBhvr>
                                        <p:cTn id="30" dur="1000"/>
                                        <p:tgtEl>
                                          <p:spTgt spid="20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iterate>
                                    <p:tmAbs val="0"/>
                                  </p:iterate>
                                  <p:childTnLst>
                                    <p:set>
                                      <p:cBhvr>
                                        <p:cTn id="34" fill="hold"/>
                                        <p:tgtEl>
                                          <p:spTgt spid="209">
                                            <p:txEl>
                                              <p:pRg st="5" end="5"/>
                                            </p:txEl>
                                          </p:spTgt>
                                        </p:tgtEl>
                                        <p:attrNameLst>
                                          <p:attrName>style.visibility</p:attrName>
                                        </p:attrNameLst>
                                      </p:cBhvr>
                                      <p:to>
                                        <p:strVal val="visible"/>
                                      </p:to>
                                    </p:set>
                                    <p:animEffect transition="in" filter="wipe(left)">
                                      <p:cBhvr>
                                        <p:cTn id="35" dur="1000"/>
                                        <p:tgtEl>
                                          <p:spTgt spid="20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tem cells tend to stay where they are placed. This micro-environment is called the niche. And it largely dictates the ultimate fate of the stem cells."/>
          <p:cNvSpPr txBox="1">
            <a:spLocks noGrp="1"/>
          </p:cNvSpPr>
          <p:nvPr>
            <p:ph type="title"/>
          </p:nvPr>
        </p:nvSpPr>
        <p:spPr>
          <a:xfrm>
            <a:off x="521715" y="787400"/>
            <a:ext cx="11430001" cy="2008136"/>
          </a:xfrm>
          <a:prstGeom prst="rect">
            <a:avLst/>
          </a:prstGeom>
        </p:spPr>
        <p:txBody>
          <a:bodyPr/>
          <a:lstStyle/>
          <a:p>
            <a:pPr>
              <a:defRPr sz="3900"/>
            </a:pPr>
            <a:r>
              <a:t>Stem cells tend to stay where they are placed. This micro-environment is called the </a:t>
            </a:r>
            <a:r>
              <a:rPr u="sng">
                <a:hlinkClick r:id="" action="ppaction://hlinkshowjump?jump=nextslide"/>
              </a:rPr>
              <a:t>niche</a:t>
            </a:r>
            <a:r>
              <a:t>. And it largely dictates the ultimate fate of the stem cells. </a:t>
            </a:r>
          </a:p>
        </p:txBody>
      </p:sp>
      <p:pic>
        <p:nvPicPr>
          <p:cNvPr id="212" name="AE174FA3-BCFB-40CF-B997-0074B331749C-L0-001.jpeg" descr="AE174FA3-BCFB-40CF-B997-0074B331749C-L0-001.jpeg"/>
          <p:cNvPicPr>
            <a:picLocks noChangeAspect="1"/>
          </p:cNvPicPr>
          <p:nvPr/>
        </p:nvPicPr>
        <p:blipFill>
          <a:blip r:embed="rId2"/>
          <a:stretch>
            <a:fillRect/>
          </a:stretch>
        </p:blipFill>
        <p:spPr>
          <a:xfrm>
            <a:off x="1728727" y="3386571"/>
            <a:ext cx="3810001" cy="5105401"/>
          </a:xfrm>
          <a:prstGeom prst="rect">
            <a:avLst/>
          </a:prstGeom>
          <a:ln w="12700">
            <a:miter lim="400000"/>
          </a:ln>
        </p:spPr>
      </p:pic>
      <p:pic>
        <p:nvPicPr>
          <p:cNvPr id="213" name="IMG_0039.jpeg" descr="IMG_0039.jpeg"/>
          <p:cNvPicPr>
            <a:picLocks noChangeAspect="1"/>
          </p:cNvPicPr>
          <p:nvPr/>
        </p:nvPicPr>
        <p:blipFill>
          <a:blip r:embed="rId3"/>
          <a:stretch>
            <a:fillRect/>
          </a:stretch>
        </p:blipFill>
        <p:spPr>
          <a:xfrm>
            <a:off x="6188951" y="3399271"/>
            <a:ext cx="6350001" cy="5080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Bogus stem cell injection.jpg" descr="Bogus stem cell injection.jpg"/>
          <p:cNvPicPr>
            <a:picLocks noGrp="1"/>
          </p:cNvPicPr>
          <p:nvPr>
            <p:ph type="pic" idx="21"/>
          </p:nvPr>
        </p:nvPicPr>
        <p:blipFill>
          <a:blip r:embed="rId2"/>
          <a:stretch>
            <a:fillRect/>
          </a:stretch>
        </p:blipFill>
        <p:spPr>
          <a:xfrm>
            <a:off x="692150" y="1884039"/>
            <a:ext cx="5814061" cy="6595963"/>
          </a:xfrm>
          <a:prstGeom prst="rect">
            <a:avLst/>
          </a:prstGeom>
        </p:spPr>
      </p:pic>
      <p:sp>
        <p:nvSpPr>
          <p:cNvPr id="216" name="Niche"/>
          <p:cNvSpPr txBox="1">
            <a:spLocks noGrp="1"/>
          </p:cNvSpPr>
          <p:nvPr>
            <p:ph type="title"/>
          </p:nvPr>
        </p:nvSpPr>
        <p:spPr>
          <a:xfrm>
            <a:off x="787400" y="254000"/>
            <a:ext cx="11430000" cy="1276032"/>
          </a:xfrm>
          <a:prstGeom prst="rect">
            <a:avLst/>
          </a:prstGeom>
        </p:spPr>
        <p:txBody>
          <a:bodyPr/>
          <a:lstStyle>
            <a:lvl1pPr algn="ctr"/>
          </a:lstStyle>
          <a:p>
            <a:r>
              <a:t>Niche</a:t>
            </a:r>
          </a:p>
        </p:txBody>
      </p:sp>
      <p:sp>
        <p:nvSpPr>
          <p:cNvPr id="217" name="Stem cells migrate via sensing of a biochemical gradient. (chemotaxis)…"/>
          <p:cNvSpPr txBox="1">
            <a:spLocks noGrp="1"/>
          </p:cNvSpPr>
          <p:nvPr>
            <p:ph type="body" sz="half" idx="1"/>
          </p:nvPr>
        </p:nvSpPr>
        <p:spPr>
          <a:xfrm>
            <a:off x="6796875" y="2324100"/>
            <a:ext cx="5422901" cy="5715000"/>
          </a:xfrm>
          <a:prstGeom prst="rect">
            <a:avLst/>
          </a:prstGeom>
        </p:spPr>
        <p:txBody>
          <a:bodyPr/>
          <a:lstStyle/>
          <a:p>
            <a:pPr marL="297815" indent="-297815" defTabSz="391414">
              <a:spcBef>
                <a:spcPts val="2400"/>
              </a:spcBef>
              <a:buBlip>
                <a:blip r:embed="rId3"/>
              </a:buBlip>
              <a:defRPr sz="2412">
                <a:solidFill>
                  <a:srgbClr val="73BFFF"/>
                </a:solidFill>
                <a:effectLst>
                  <a:outerShdw blurRad="34036" dist="25527" dir="5400000" rotWithShape="0">
                    <a:srgbClr val="000000"/>
                  </a:outerShdw>
                </a:effectLst>
              </a:defRPr>
            </a:pPr>
            <a:r>
              <a:t>Stem cells migrate via sensing of a biochemical gradient. (chemotaxis)</a:t>
            </a:r>
          </a:p>
          <a:p>
            <a:pPr marL="297815" indent="-297815" defTabSz="391414">
              <a:spcBef>
                <a:spcPts val="2400"/>
              </a:spcBef>
              <a:buBlip>
                <a:blip r:embed="rId3"/>
              </a:buBlip>
              <a:defRPr sz="2412">
                <a:solidFill>
                  <a:srgbClr val="73BFFF"/>
                </a:solidFill>
                <a:effectLst>
                  <a:outerShdw blurRad="34036" dist="25527" dir="5400000" rotWithShape="0">
                    <a:srgbClr val="000000"/>
                  </a:outerShdw>
                </a:effectLst>
              </a:defRPr>
            </a:pPr>
            <a:r>
              <a:t>It is critical that the injection be completed as close to the location of injury as possible, as all current treatments consist of both cells and growth factors which will maintain the higher gradient in the area of injection. </a:t>
            </a:r>
          </a:p>
          <a:p>
            <a:pPr marL="297815" indent="-297815" defTabSz="391414">
              <a:spcBef>
                <a:spcPts val="2400"/>
              </a:spcBef>
              <a:buBlip>
                <a:blip r:embed="rId3"/>
              </a:buBlip>
              <a:defRPr sz="2412">
                <a:solidFill>
                  <a:srgbClr val="73BFFF"/>
                </a:solidFill>
                <a:effectLst>
                  <a:outerShdw blurRad="34036" dist="25527" dir="5400000" rotWithShape="0">
                    <a:srgbClr val="000000"/>
                  </a:outerShdw>
                </a:effectLst>
              </a:defRPr>
            </a:pPr>
            <a:r>
              <a:t>Fascia, sheaths, plica, membranes, etc can all mitigate diffusion of injectate thereby negating cell migration away from the location of injection. - </a:t>
            </a:r>
            <a:r>
              <a:rPr sz="1407"/>
              <a:t>Labusca 2018</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217">
                                            <p:bg/>
                                          </p:spTgt>
                                        </p:tgtEl>
                                        <p:attrNameLst>
                                          <p:attrName>style.visibility</p:attrName>
                                        </p:attrNameLst>
                                      </p:cBhvr>
                                      <p:to>
                                        <p:strVal val="visible"/>
                                      </p:to>
                                    </p:set>
                                    <p:animEffect transition="in" filter="wipe(left)">
                                      <p:cBhvr>
                                        <p:cTn id="7" dur="1000"/>
                                        <p:tgtEl>
                                          <p:spTgt spid="217">
                                            <p:bg/>
                                          </p:spTgt>
                                        </p:tgtEl>
                                      </p:cBhvr>
                                    </p:animEffect>
                                  </p:childTnLst>
                                </p:cTn>
                              </p:par>
                              <p:par>
                                <p:cTn id="8" presetID="22" presetClass="entr" presetSubtype="8" fill="hold" grpId="0" nodeType="withEffect">
                                  <p:stCondLst>
                                    <p:cond delay="0"/>
                                  </p:stCondLst>
                                  <p:iterate>
                                    <p:tmAbs val="0"/>
                                  </p:iterate>
                                  <p:childTnLst>
                                    <p:set>
                                      <p:cBhvr>
                                        <p:cTn id="9" fill="hold"/>
                                        <p:tgtEl>
                                          <p:spTgt spid="217">
                                            <p:txEl>
                                              <p:pRg st="0" end="0"/>
                                            </p:txEl>
                                          </p:spTgt>
                                        </p:tgtEl>
                                        <p:attrNameLst>
                                          <p:attrName>style.visibility</p:attrName>
                                        </p:attrNameLst>
                                      </p:cBhvr>
                                      <p:to>
                                        <p:strVal val="visible"/>
                                      </p:to>
                                    </p:set>
                                    <p:animEffect transition="in" filter="wipe(left)">
                                      <p:cBhvr>
                                        <p:cTn id="10" dur="1000"/>
                                        <p:tgtEl>
                                          <p:spTgt spid="2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217">
                                            <p:txEl>
                                              <p:pRg st="1" end="1"/>
                                            </p:txEl>
                                          </p:spTgt>
                                        </p:tgtEl>
                                        <p:attrNameLst>
                                          <p:attrName>style.visibility</p:attrName>
                                        </p:attrNameLst>
                                      </p:cBhvr>
                                      <p:to>
                                        <p:strVal val="visible"/>
                                      </p:to>
                                    </p:set>
                                    <p:animEffect transition="in" filter="wipe(left)">
                                      <p:cBhvr>
                                        <p:cTn id="15" dur="1000"/>
                                        <p:tgtEl>
                                          <p:spTgt spid="2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217">
                                            <p:txEl>
                                              <p:pRg st="2" end="2"/>
                                            </p:txEl>
                                          </p:spTgt>
                                        </p:tgtEl>
                                        <p:attrNameLst>
                                          <p:attrName>style.visibility</p:attrName>
                                        </p:attrNameLst>
                                      </p:cBhvr>
                                      <p:to>
                                        <p:strVal val="visible"/>
                                      </p:to>
                                    </p:set>
                                    <p:animEffect transition="in" filter="wipe(left)">
                                      <p:cBhvr>
                                        <p:cTn id="20" dur="1000"/>
                                        <p:tgtEl>
                                          <p:spTgt spid="2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sults = No room for error"/>
          <p:cNvSpPr txBox="1">
            <a:spLocks noGrp="1"/>
          </p:cNvSpPr>
          <p:nvPr>
            <p:ph type="title"/>
          </p:nvPr>
        </p:nvSpPr>
        <p:spPr>
          <a:xfrm>
            <a:off x="787400" y="254000"/>
            <a:ext cx="11430000" cy="2082800"/>
          </a:xfrm>
          <a:prstGeom prst="rect">
            <a:avLst/>
          </a:prstGeom>
        </p:spPr>
        <p:txBody>
          <a:bodyPr/>
          <a:lstStyle>
            <a:lvl1pPr algn="ctr" defTabSz="379729">
              <a:defRPr sz="6435">
                <a:effectLst>
                  <a:outerShdw blurRad="33020" dist="24765" dir="5400000" rotWithShape="0">
                    <a:srgbClr val="000000"/>
                  </a:outerShdw>
                </a:effectLst>
              </a:defRPr>
            </a:lvl1pPr>
          </a:lstStyle>
          <a:p>
            <a:r>
              <a:t>Results = No room for error</a:t>
            </a:r>
          </a:p>
        </p:txBody>
      </p:sp>
      <p:pic>
        <p:nvPicPr>
          <p:cNvPr id="220" name="CT celiac block.JPG" descr="CT celiac block.JPG"/>
          <p:cNvPicPr>
            <a:picLocks noChangeAspect="1"/>
          </p:cNvPicPr>
          <p:nvPr/>
        </p:nvPicPr>
        <p:blipFill>
          <a:blip r:embed="rId2"/>
          <a:stretch>
            <a:fillRect/>
          </a:stretch>
        </p:blipFill>
        <p:spPr>
          <a:xfrm>
            <a:off x="2399962" y="1725063"/>
            <a:ext cx="8216901" cy="7761837"/>
          </a:xfrm>
          <a:prstGeom prst="rect">
            <a:avLst/>
          </a:prstGeom>
          <a:ln w="12700">
            <a:miter lim="400000"/>
          </a:ln>
        </p:spPr>
      </p:pic>
      <p:sp>
        <p:nvSpPr>
          <p:cNvPr id="221" name="Oval"/>
          <p:cNvSpPr/>
          <p:nvPr/>
        </p:nvSpPr>
        <p:spPr>
          <a:xfrm rot="19200000">
            <a:off x="6540500" y="6324600"/>
            <a:ext cx="749300" cy="444500"/>
          </a:xfrm>
          <a:prstGeom prst="ellipse">
            <a:avLst/>
          </a:prstGeom>
          <a:blipFill>
            <a:blip r:embed="rId3"/>
          </a:blipFill>
          <a:ln w="12700">
            <a:miter lim="400000"/>
          </a:ln>
        </p:spPr>
        <p:txBody>
          <a:bodyPr lIns="50800" tIns="50800" rIns="50800" bIns="50800" anchor="ctr"/>
          <a:lstStyle/>
          <a:p>
            <a:pPr>
              <a:defRPr sz="3600"/>
            </a:pPr>
            <a:endParaRPr/>
          </a:p>
        </p:txBody>
      </p:sp>
      <p:sp>
        <p:nvSpPr>
          <p:cNvPr id="222" name="Oval"/>
          <p:cNvSpPr/>
          <p:nvPr/>
        </p:nvSpPr>
        <p:spPr>
          <a:xfrm>
            <a:off x="5778500" y="6172200"/>
            <a:ext cx="723900" cy="762000"/>
          </a:xfrm>
          <a:prstGeom prst="ellipse">
            <a:avLst/>
          </a:prstGeom>
          <a:blipFill>
            <a:blip r:embed="rId4"/>
          </a:blipFill>
          <a:ln w="12700">
            <a:miter lim="400000"/>
          </a:ln>
        </p:spPr>
        <p:txBody>
          <a:bodyPr lIns="50800" tIns="50800" rIns="50800" bIns="50800" anchor="ctr"/>
          <a:lstStyle/>
          <a:p>
            <a:pPr>
              <a:defRPr sz="3600"/>
            </a:pPr>
            <a:endParaRP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blue stem cell pic.jpg" descr="blue stem cell pic.jpg"/>
          <p:cNvPicPr>
            <a:picLocks noChangeAspect="1"/>
          </p:cNvPicPr>
          <p:nvPr/>
        </p:nvPicPr>
        <p:blipFill>
          <a:blip r:embed="rId2">
            <a:alphaModFix amt="41000"/>
          </a:blip>
          <a:stretch>
            <a:fillRect/>
          </a:stretch>
        </p:blipFill>
        <p:spPr>
          <a:xfrm>
            <a:off x="25400" y="1905000"/>
            <a:ext cx="12979400" cy="6489700"/>
          </a:xfrm>
          <a:prstGeom prst="rect">
            <a:avLst/>
          </a:prstGeom>
          <a:ln w="12700">
            <a:miter lim="400000"/>
          </a:ln>
        </p:spPr>
      </p:pic>
      <p:sp>
        <p:nvSpPr>
          <p:cNvPr id="225" name="Regenerative Medicine"/>
          <p:cNvSpPr txBox="1">
            <a:spLocks noGrp="1"/>
          </p:cNvSpPr>
          <p:nvPr>
            <p:ph type="title"/>
          </p:nvPr>
        </p:nvSpPr>
        <p:spPr>
          <a:prstGeom prst="rect">
            <a:avLst/>
          </a:prstGeom>
        </p:spPr>
        <p:txBody>
          <a:bodyPr/>
          <a:lstStyle>
            <a:lvl1pPr algn="ctr"/>
          </a:lstStyle>
          <a:p>
            <a:r>
              <a:t>Regenerative Medicine</a:t>
            </a:r>
          </a:p>
        </p:txBody>
      </p:sp>
      <p:sp>
        <p:nvSpPr>
          <p:cNvPr id="226" name="The intentional and active promotion of the repair response of diseased, dysfunctional or injured tissue using stem cells and/or their derivatives."/>
          <p:cNvSpPr txBox="1"/>
          <p:nvPr/>
        </p:nvSpPr>
        <p:spPr>
          <a:xfrm>
            <a:off x="1527975" y="3538334"/>
            <a:ext cx="9944101" cy="2676932"/>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a:solidFill>
                  <a:srgbClr val="73BFFF"/>
                </a:solidFill>
              </a:defRPr>
            </a:pPr>
            <a:r>
              <a:t>The intentional and active </a:t>
            </a:r>
            <a:r>
              <a:rPr>
                <a:hlinkClick r:id="rId3" action="ppaction://hlinksldjump"/>
              </a:rPr>
              <a:t>promotion of the repair response</a:t>
            </a:r>
            <a:r>
              <a:t> of diseased, dysfunctional or injured tissue using stem cells and/or their derivatives.</a:t>
            </a:r>
          </a:p>
        </p:txBody>
      </p:sp>
    </p:spTree>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a14="http://schemas.microsoft.com/office/drawing/2010/main" xmlns:m="http://schemas.openxmlformats.org/officeDocument/2006/math"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Promotion of the repair response"/>
          <p:cNvSpPr txBox="1">
            <a:spLocks noGrp="1"/>
          </p:cNvSpPr>
          <p:nvPr>
            <p:ph type="title"/>
          </p:nvPr>
        </p:nvSpPr>
        <p:spPr>
          <a:xfrm>
            <a:off x="787400" y="152400"/>
            <a:ext cx="11430000" cy="2438400"/>
          </a:xfrm>
          <a:prstGeom prst="rect">
            <a:avLst/>
          </a:prstGeom>
        </p:spPr>
        <p:txBody>
          <a:bodyPr/>
          <a:lstStyle>
            <a:lvl1pPr algn="ctr">
              <a:defRPr sz="6300"/>
            </a:lvl1pPr>
          </a:lstStyle>
          <a:p>
            <a:r>
              <a:t>Promotion of the repair response </a:t>
            </a:r>
          </a:p>
        </p:txBody>
      </p:sp>
      <p:sp>
        <p:nvSpPr>
          <p:cNvPr id="229" name="Platelets…"/>
          <p:cNvSpPr txBox="1"/>
          <p:nvPr/>
        </p:nvSpPr>
        <p:spPr>
          <a:xfrm>
            <a:off x="342900" y="2927629"/>
            <a:ext cx="5422900" cy="5904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44500" indent="-444500" algn="l">
              <a:spcBef>
                <a:spcPts val="3600"/>
              </a:spcBef>
              <a:buSzPct val="30000"/>
              <a:buBlip>
                <a:blip r:embed="rId2"/>
              </a:buBlip>
              <a:defRPr sz="3600">
                <a:solidFill>
                  <a:srgbClr val="73BFFF"/>
                </a:solidFill>
              </a:defRPr>
            </a:pPr>
            <a:r>
              <a:rPr>
                <a:hlinkClick r:id="" action="ppaction://hlinkshowjump?jump=nextslide"/>
              </a:rPr>
              <a:t>Platelets</a:t>
            </a:r>
          </a:p>
          <a:p>
            <a:pPr marL="444500" indent="-444500" algn="l">
              <a:spcBef>
                <a:spcPts val="3600"/>
              </a:spcBef>
              <a:buSzPct val="30000"/>
              <a:buBlip>
                <a:blip r:embed="rId2"/>
              </a:buBlip>
              <a:defRPr sz="3600">
                <a:solidFill>
                  <a:srgbClr val="73BFFF"/>
                </a:solidFill>
              </a:defRPr>
            </a:pPr>
            <a:r>
              <a:t>Stem Cells</a:t>
            </a:r>
          </a:p>
          <a:p>
            <a:pPr marL="444500" indent="-444500" algn="l">
              <a:spcBef>
                <a:spcPts val="3600"/>
              </a:spcBef>
              <a:buSzPct val="30000"/>
              <a:buBlip>
                <a:blip r:embed="rId2"/>
              </a:buBlip>
              <a:defRPr sz="3600">
                <a:solidFill>
                  <a:srgbClr val="73BFFF"/>
                </a:solidFill>
              </a:defRPr>
            </a:pPr>
            <a:r>
              <a:rPr>
                <a:hlinkClick r:id="rId3" action="ppaction://hlinksldjump"/>
              </a:rPr>
              <a:t>Growth Factors</a:t>
            </a:r>
          </a:p>
          <a:p>
            <a:pPr marL="740833" lvl="1" indent="-296333" algn="l">
              <a:spcBef>
                <a:spcPts val="3600"/>
              </a:spcBef>
              <a:buSzPct val="30000"/>
              <a:buBlip>
                <a:blip r:embed="rId2"/>
              </a:buBlip>
              <a:defRPr sz="2400">
                <a:solidFill>
                  <a:srgbClr val="73BFFF"/>
                </a:solidFill>
              </a:defRPr>
            </a:pPr>
            <a:r>
              <a:t>TGF-β1, VEGF, PDGF-BB, FGF-b, SDF-1, GCSF, MMP-9, etc</a:t>
            </a:r>
          </a:p>
          <a:p>
            <a:pPr marL="444500" indent="-444500" algn="l">
              <a:spcBef>
                <a:spcPts val="3600"/>
              </a:spcBef>
              <a:buSzPct val="30000"/>
              <a:buBlip>
                <a:blip r:embed="rId2"/>
              </a:buBlip>
              <a:defRPr sz="3600">
                <a:solidFill>
                  <a:srgbClr val="73BFFF"/>
                </a:solidFill>
              </a:defRPr>
            </a:pPr>
            <a:r>
              <a:t>mRNA</a:t>
            </a:r>
          </a:p>
          <a:p>
            <a:pPr marL="444500" indent="-444500" algn="l">
              <a:spcBef>
                <a:spcPts val="3600"/>
              </a:spcBef>
              <a:buSzPct val="30000"/>
              <a:buBlip>
                <a:blip r:embed="rId2"/>
              </a:buBlip>
              <a:defRPr sz="3600">
                <a:solidFill>
                  <a:srgbClr val="73BFFF"/>
                </a:solidFill>
              </a:defRPr>
            </a:pPr>
            <a:r>
              <a:t>Vesicles</a:t>
            </a:r>
          </a:p>
        </p:txBody>
      </p:sp>
      <p:sp>
        <p:nvSpPr>
          <p:cNvPr id="230" name="Intracellular proteins…"/>
          <p:cNvSpPr txBox="1"/>
          <p:nvPr/>
        </p:nvSpPr>
        <p:spPr>
          <a:xfrm>
            <a:off x="5676900" y="2686329"/>
            <a:ext cx="6819900" cy="63875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44500" indent="-444500" algn="l">
              <a:spcBef>
                <a:spcPts val="3600"/>
              </a:spcBef>
              <a:buSzPct val="30000"/>
              <a:buBlip>
                <a:blip r:embed="rId2"/>
              </a:buBlip>
              <a:defRPr sz="3600">
                <a:solidFill>
                  <a:srgbClr val="73BFFF"/>
                </a:solidFill>
              </a:defRPr>
            </a:pPr>
            <a:r>
              <a:t>Intracellular proteins</a:t>
            </a:r>
          </a:p>
          <a:p>
            <a:pPr marL="444500" indent="-444500" algn="l">
              <a:spcBef>
                <a:spcPts val="3600"/>
              </a:spcBef>
              <a:buSzPct val="30000"/>
              <a:buBlip>
                <a:blip r:embed="rId2"/>
              </a:buBlip>
              <a:defRPr sz="3600">
                <a:solidFill>
                  <a:srgbClr val="73BFFF"/>
                </a:solidFill>
              </a:defRPr>
            </a:pPr>
            <a:r>
              <a:t>Extracellular matrix</a:t>
            </a:r>
          </a:p>
          <a:p>
            <a:pPr marL="444500" indent="-444500" algn="l">
              <a:spcBef>
                <a:spcPts val="3600"/>
              </a:spcBef>
              <a:buSzPct val="30000"/>
              <a:buBlip>
                <a:blip r:embed="rId2"/>
              </a:buBlip>
              <a:defRPr sz="3600">
                <a:solidFill>
                  <a:srgbClr val="73BFFF"/>
                </a:solidFill>
              </a:defRPr>
            </a:pPr>
            <a:r>
              <a:t>Exosomes *</a:t>
            </a:r>
          </a:p>
          <a:p>
            <a:pPr marL="444500" indent="-444500" algn="l">
              <a:spcBef>
                <a:spcPts val="3600"/>
              </a:spcBef>
              <a:buSzPct val="30000"/>
              <a:buBlip>
                <a:blip r:embed="rId2"/>
              </a:buBlip>
              <a:defRPr sz="3600">
                <a:solidFill>
                  <a:srgbClr val="73BFFF"/>
                </a:solidFill>
              </a:defRPr>
            </a:pPr>
            <a:r>
              <a:t>Leukocytes</a:t>
            </a:r>
          </a:p>
          <a:p>
            <a:pPr marL="889000" lvl="1" indent="-444500" algn="l">
              <a:spcBef>
                <a:spcPts val="3600"/>
              </a:spcBef>
              <a:buSzPct val="30000"/>
              <a:buBlip>
                <a:blip r:embed="rId2"/>
              </a:buBlip>
              <a:defRPr sz="3600">
                <a:solidFill>
                  <a:srgbClr val="73BFFF"/>
                </a:solidFill>
              </a:defRPr>
            </a:pPr>
            <a:r>
              <a:t>granulocytes (neutrophils, eosinophils, and basophils), monocytes, and lymphocytes (T cells and B cells)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229">
                                            <p:bg/>
                                          </p:spTgt>
                                        </p:tgtEl>
                                        <p:attrNameLst>
                                          <p:attrName>style.visibility</p:attrName>
                                        </p:attrNameLst>
                                      </p:cBhvr>
                                      <p:to>
                                        <p:strVal val="visible"/>
                                      </p:to>
                                    </p:set>
                                    <p:animEffect transition="in" filter="wipe(left)">
                                      <p:cBhvr>
                                        <p:cTn id="7" dur="1000"/>
                                        <p:tgtEl>
                                          <p:spTgt spid="229">
                                            <p:bg/>
                                          </p:spTgt>
                                        </p:tgtEl>
                                      </p:cBhvr>
                                    </p:animEffect>
                                  </p:childTnLst>
                                </p:cTn>
                              </p:par>
                              <p:par>
                                <p:cTn id="8" presetID="22" presetClass="entr" presetSubtype="8" fill="hold" grpId="0" nodeType="withEffect">
                                  <p:stCondLst>
                                    <p:cond delay="0"/>
                                  </p:stCondLst>
                                  <p:iterate>
                                    <p:tmAbs val="0"/>
                                  </p:iterate>
                                  <p:childTnLst>
                                    <p:set>
                                      <p:cBhvr>
                                        <p:cTn id="9" fill="hold"/>
                                        <p:tgtEl>
                                          <p:spTgt spid="229">
                                            <p:txEl>
                                              <p:pRg st="0" end="0"/>
                                            </p:txEl>
                                          </p:spTgt>
                                        </p:tgtEl>
                                        <p:attrNameLst>
                                          <p:attrName>style.visibility</p:attrName>
                                        </p:attrNameLst>
                                      </p:cBhvr>
                                      <p:to>
                                        <p:strVal val="visible"/>
                                      </p:to>
                                    </p:set>
                                    <p:animEffect transition="in" filter="wipe(left)">
                                      <p:cBhvr>
                                        <p:cTn id="10" dur="1000"/>
                                        <p:tgtEl>
                                          <p:spTgt spid="22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229">
                                            <p:txEl>
                                              <p:pRg st="1" end="1"/>
                                            </p:txEl>
                                          </p:spTgt>
                                        </p:tgtEl>
                                        <p:attrNameLst>
                                          <p:attrName>style.visibility</p:attrName>
                                        </p:attrNameLst>
                                      </p:cBhvr>
                                      <p:to>
                                        <p:strVal val="visible"/>
                                      </p:to>
                                    </p:set>
                                    <p:animEffect transition="in" filter="wipe(left)">
                                      <p:cBhvr>
                                        <p:cTn id="15" dur="1000"/>
                                        <p:tgtEl>
                                          <p:spTgt spid="22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229">
                                            <p:txEl>
                                              <p:pRg st="2" end="2"/>
                                            </p:txEl>
                                          </p:spTgt>
                                        </p:tgtEl>
                                        <p:attrNameLst>
                                          <p:attrName>style.visibility</p:attrName>
                                        </p:attrNameLst>
                                      </p:cBhvr>
                                      <p:to>
                                        <p:strVal val="visible"/>
                                      </p:to>
                                    </p:set>
                                    <p:animEffect transition="in" filter="wipe(left)">
                                      <p:cBhvr>
                                        <p:cTn id="20" dur="1000"/>
                                        <p:tgtEl>
                                          <p:spTgt spid="229">
                                            <p:txEl>
                                              <p:pRg st="2" end="2"/>
                                            </p:txEl>
                                          </p:spTgt>
                                        </p:tgtEl>
                                      </p:cBhvr>
                                    </p:animEffect>
                                  </p:childTnLst>
                                </p:cTn>
                              </p:par>
                              <p:par>
                                <p:cTn id="21" presetID="22" presetClass="entr" presetSubtype="8" fill="hold" grpId="0" nodeType="withEffect">
                                  <p:stCondLst>
                                    <p:cond delay="0"/>
                                  </p:stCondLst>
                                  <p:iterate>
                                    <p:tmAbs val="0"/>
                                  </p:iterate>
                                  <p:childTnLst>
                                    <p:set>
                                      <p:cBhvr>
                                        <p:cTn id="22" fill="hold"/>
                                        <p:tgtEl>
                                          <p:spTgt spid="229">
                                            <p:txEl>
                                              <p:pRg st="3" end="3"/>
                                            </p:txEl>
                                          </p:spTgt>
                                        </p:tgtEl>
                                        <p:attrNameLst>
                                          <p:attrName>style.visibility</p:attrName>
                                        </p:attrNameLst>
                                      </p:cBhvr>
                                      <p:to>
                                        <p:strVal val="visible"/>
                                      </p:to>
                                    </p:set>
                                    <p:animEffect transition="in" filter="wipe(left)">
                                      <p:cBhvr>
                                        <p:cTn id="23" dur="1000"/>
                                        <p:tgtEl>
                                          <p:spTgt spid="22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iterate>
                                    <p:tmAbs val="0"/>
                                  </p:iterate>
                                  <p:childTnLst>
                                    <p:set>
                                      <p:cBhvr>
                                        <p:cTn id="27" fill="hold"/>
                                        <p:tgtEl>
                                          <p:spTgt spid="229">
                                            <p:txEl>
                                              <p:pRg st="4" end="4"/>
                                            </p:txEl>
                                          </p:spTgt>
                                        </p:tgtEl>
                                        <p:attrNameLst>
                                          <p:attrName>style.visibility</p:attrName>
                                        </p:attrNameLst>
                                      </p:cBhvr>
                                      <p:to>
                                        <p:strVal val="visible"/>
                                      </p:to>
                                    </p:set>
                                    <p:animEffect transition="in" filter="wipe(left)">
                                      <p:cBhvr>
                                        <p:cTn id="28" dur="1000"/>
                                        <p:tgtEl>
                                          <p:spTgt spid="229">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p:tmAbs val="0"/>
                                  </p:iterate>
                                  <p:childTnLst>
                                    <p:set>
                                      <p:cBhvr>
                                        <p:cTn id="32" fill="hold"/>
                                        <p:tgtEl>
                                          <p:spTgt spid="229">
                                            <p:txEl>
                                              <p:pRg st="5" end="5"/>
                                            </p:txEl>
                                          </p:spTgt>
                                        </p:tgtEl>
                                        <p:attrNameLst>
                                          <p:attrName>style.visibility</p:attrName>
                                        </p:attrNameLst>
                                      </p:cBhvr>
                                      <p:to>
                                        <p:strVal val="visible"/>
                                      </p:to>
                                    </p:set>
                                    <p:animEffect transition="in" filter="wipe(left)">
                                      <p:cBhvr>
                                        <p:cTn id="33" dur="1000"/>
                                        <p:tgtEl>
                                          <p:spTgt spid="229">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iterate>
                                    <p:tmAbs val="0"/>
                                  </p:iterate>
                                  <p:childTnLst>
                                    <p:set>
                                      <p:cBhvr>
                                        <p:cTn id="37" fill="hold"/>
                                        <p:tgtEl>
                                          <p:spTgt spid="230">
                                            <p:bg/>
                                          </p:spTgt>
                                        </p:tgtEl>
                                        <p:attrNameLst>
                                          <p:attrName>style.visibility</p:attrName>
                                        </p:attrNameLst>
                                      </p:cBhvr>
                                      <p:to>
                                        <p:strVal val="visible"/>
                                      </p:to>
                                    </p:set>
                                    <p:animEffect transition="in" filter="wipe(left)">
                                      <p:cBhvr>
                                        <p:cTn id="38" dur="1000"/>
                                        <p:tgtEl>
                                          <p:spTgt spid="230">
                                            <p:bg/>
                                          </p:spTgt>
                                        </p:tgtEl>
                                      </p:cBhvr>
                                    </p:animEffect>
                                  </p:childTnLst>
                                </p:cTn>
                              </p:par>
                              <p:par>
                                <p:cTn id="39" presetID="22" presetClass="entr" presetSubtype="8" fill="hold" grpId="0" nodeType="withEffect">
                                  <p:stCondLst>
                                    <p:cond delay="0"/>
                                  </p:stCondLst>
                                  <p:iterate>
                                    <p:tmAbs val="0"/>
                                  </p:iterate>
                                  <p:childTnLst>
                                    <p:set>
                                      <p:cBhvr>
                                        <p:cTn id="40" fill="hold"/>
                                        <p:tgtEl>
                                          <p:spTgt spid="230">
                                            <p:txEl>
                                              <p:pRg st="0" end="0"/>
                                            </p:txEl>
                                          </p:spTgt>
                                        </p:tgtEl>
                                        <p:attrNameLst>
                                          <p:attrName>style.visibility</p:attrName>
                                        </p:attrNameLst>
                                      </p:cBhvr>
                                      <p:to>
                                        <p:strVal val="visible"/>
                                      </p:to>
                                    </p:set>
                                    <p:animEffect transition="in" filter="wipe(left)">
                                      <p:cBhvr>
                                        <p:cTn id="41" dur="1000"/>
                                        <p:tgtEl>
                                          <p:spTgt spid="23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iterate>
                                    <p:tmAbs val="0"/>
                                  </p:iterate>
                                  <p:childTnLst>
                                    <p:set>
                                      <p:cBhvr>
                                        <p:cTn id="45" fill="hold"/>
                                        <p:tgtEl>
                                          <p:spTgt spid="230">
                                            <p:txEl>
                                              <p:pRg st="1" end="1"/>
                                            </p:txEl>
                                          </p:spTgt>
                                        </p:tgtEl>
                                        <p:attrNameLst>
                                          <p:attrName>style.visibility</p:attrName>
                                        </p:attrNameLst>
                                      </p:cBhvr>
                                      <p:to>
                                        <p:strVal val="visible"/>
                                      </p:to>
                                    </p:set>
                                    <p:animEffect transition="in" filter="wipe(left)">
                                      <p:cBhvr>
                                        <p:cTn id="46" dur="1000"/>
                                        <p:tgtEl>
                                          <p:spTgt spid="230">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iterate>
                                    <p:tmAbs val="0"/>
                                  </p:iterate>
                                  <p:childTnLst>
                                    <p:set>
                                      <p:cBhvr>
                                        <p:cTn id="50" fill="hold"/>
                                        <p:tgtEl>
                                          <p:spTgt spid="230">
                                            <p:txEl>
                                              <p:pRg st="2" end="2"/>
                                            </p:txEl>
                                          </p:spTgt>
                                        </p:tgtEl>
                                        <p:attrNameLst>
                                          <p:attrName>style.visibility</p:attrName>
                                        </p:attrNameLst>
                                      </p:cBhvr>
                                      <p:to>
                                        <p:strVal val="visible"/>
                                      </p:to>
                                    </p:set>
                                    <p:animEffect transition="in" filter="wipe(left)">
                                      <p:cBhvr>
                                        <p:cTn id="51" dur="1000"/>
                                        <p:tgtEl>
                                          <p:spTgt spid="230">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iterate>
                                    <p:tmAbs val="0"/>
                                  </p:iterate>
                                  <p:childTnLst>
                                    <p:set>
                                      <p:cBhvr>
                                        <p:cTn id="55" fill="hold"/>
                                        <p:tgtEl>
                                          <p:spTgt spid="230">
                                            <p:txEl>
                                              <p:pRg st="3" end="3"/>
                                            </p:txEl>
                                          </p:spTgt>
                                        </p:tgtEl>
                                        <p:attrNameLst>
                                          <p:attrName>style.visibility</p:attrName>
                                        </p:attrNameLst>
                                      </p:cBhvr>
                                      <p:to>
                                        <p:strVal val="visible"/>
                                      </p:to>
                                    </p:set>
                                    <p:animEffect transition="in" filter="wipe(left)">
                                      <p:cBhvr>
                                        <p:cTn id="56" dur="1000"/>
                                        <p:tgtEl>
                                          <p:spTgt spid="230">
                                            <p:txEl>
                                              <p:pRg st="3" end="3"/>
                                            </p:txEl>
                                          </p:spTgt>
                                        </p:tgtEl>
                                      </p:cBhvr>
                                    </p:animEffect>
                                  </p:childTnLst>
                                </p:cTn>
                              </p:par>
                              <p:par>
                                <p:cTn id="57" presetID="22" presetClass="entr" presetSubtype="8" fill="hold" grpId="0" nodeType="withEffect">
                                  <p:stCondLst>
                                    <p:cond delay="0"/>
                                  </p:stCondLst>
                                  <p:iterate>
                                    <p:tmAbs val="0"/>
                                  </p:iterate>
                                  <p:childTnLst>
                                    <p:set>
                                      <p:cBhvr>
                                        <p:cTn id="58" fill="hold"/>
                                        <p:tgtEl>
                                          <p:spTgt spid="230">
                                            <p:txEl>
                                              <p:pRg st="4" end="4"/>
                                            </p:txEl>
                                          </p:spTgt>
                                        </p:tgtEl>
                                        <p:attrNameLst>
                                          <p:attrName>style.visibility</p:attrName>
                                        </p:attrNameLst>
                                      </p:cBhvr>
                                      <p:to>
                                        <p:strVal val="visible"/>
                                      </p:to>
                                    </p:set>
                                    <p:animEffect transition="in" filter="wipe(left)">
                                      <p:cBhvr>
                                        <p:cTn id="59" dur="1000"/>
                                        <p:tgtEl>
                                          <p:spTgt spid="2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build="p" animBg="1" advAuto="0"/>
      <p:bldP spid="230" grpId="0" build="p"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Healing Cascade"/>
          <p:cNvSpPr txBox="1">
            <a:spLocks noGrp="1"/>
          </p:cNvSpPr>
          <p:nvPr>
            <p:ph type="title"/>
          </p:nvPr>
        </p:nvSpPr>
        <p:spPr>
          <a:prstGeom prst="rect">
            <a:avLst/>
          </a:prstGeom>
        </p:spPr>
        <p:txBody>
          <a:bodyPr/>
          <a:lstStyle>
            <a:lvl1pPr algn="ctr">
              <a:defRPr b="1" i="1">
                <a:latin typeface="Helvetica Neue"/>
                <a:ea typeface="Helvetica Neue"/>
                <a:cs typeface="Helvetica Neue"/>
                <a:sym typeface="Helvetica Neue"/>
              </a:defRPr>
            </a:lvl1pPr>
          </a:lstStyle>
          <a:p>
            <a:r>
              <a:t>Healing Cascade</a:t>
            </a:r>
          </a:p>
        </p:txBody>
      </p:sp>
      <p:sp>
        <p:nvSpPr>
          <p:cNvPr id="233" name="Bleeding - regenerative cells and growth factors to the site of injury…"/>
          <p:cNvSpPr txBox="1">
            <a:spLocks noGrp="1"/>
          </p:cNvSpPr>
          <p:nvPr>
            <p:ph type="body" sz="half" idx="1"/>
          </p:nvPr>
        </p:nvSpPr>
        <p:spPr>
          <a:xfrm>
            <a:off x="787400" y="6311900"/>
            <a:ext cx="11430000" cy="2400300"/>
          </a:xfrm>
          <a:prstGeom prst="rect">
            <a:avLst/>
          </a:prstGeom>
        </p:spPr>
        <p:txBody>
          <a:bodyPr/>
          <a:lstStyle/>
          <a:p>
            <a:pPr marL="324485" indent="-324485" defTabSz="426466">
              <a:spcBef>
                <a:spcPts val="2600"/>
              </a:spcBef>
              <a:buBlip>
                <a:blip r:embed="rId2"/>
              </a:buBlip>
              <a:defRPr sz="2628">
                <a:solidFill>
                  <a:srgbClr val="73BFFF"/>
                </a:solidFill>
                <a:effectLst>
                  <a:outerShdw blurRad="37084" dist="27813" dir="5400000" rotWithShape="0">
                    <a:srgbClr val="000000"/>
                  </a:outerShdw>
                </a:effectLst>
              </a:defRPr>
            </a:pPr>
            <a:r>
              <a:t>Bleeding - regenerative cells and growth factors to the site of injury</a:t>
            </a:r>
          </a:p>
          <a:p>
            <a:pPr marL="324485" indent="-324485" defTabSz="426466">
              <a:spcBef>
                <a:spcPts val="2600"/>
              </a:spcBef>
              <a:buBlip>
                <a:blip r:embed="rId2"/>
              </a:buBlip>
              <a:defRPr sz="2628">
                <a:solidFill>
                  <a:srgbClr val="73BFFF"/>
                </a:solidFill>
                <a:effectLst>
                  <a:outerShdw blurRad="37084" dist="27813" dir="5400000" rotWithShape="0">
                    <a:srgbClr val="000000"/>
                  </a:outerShdw>
                </a:effectLst>
              </a:defRPr>
            </a:pPr>
            <a:r>
              <a:t>Low vascular environments (joints, cartilage, ligaments, etc) have poor delivery of these healing factors.</a:t>
            </a:r>
          </a:p>
          <a:p>
            <a:pPr marL="324485" indent="-324485" defTabSz="426466">
              <a:spcBef>
                <a:spcPts val="2600"/>
              </a:spcBef>
              <a:buBlip>
                <a:blip r:embed="rId2"/>
              </a:buBlip>
              <a:defRPr sz="2628">
                <a:solidFill>
                  <a:srgbClr val="73BFFF"/>
                </a:solidFill>
                <a:effectLst>
                  <a:outerShdw blurRad="37084" dist="27813" dir="5400000" rotWithShape="0">
                    <a:srgbClr val="000000"/>
                  </a:outerShdw>
                </a:effectLst>
              </a:defRPr>
            </a:pPr>
            <a:r>
              <a:t>Concentrating and precisely delivering them initiates, speeds, and augments </a:t>
            </a:r>
          </a:p>
        </p:txBody>
      </p:sp>
      <p:pic>
        <p:nvPicPr>
          <p:cNvPr id="234" name="image.png" descr="image.png"/>
          <p:cNvPicPr>
            <a:picLocks noChangeAspect="1"/>
          </p:cNvPicPr>
          <p:nvPr/>
        </p:nvPicPr>
        <p:blipFill>
          <a:blip r:embed="rId3"/>
          <a:stretch>
            <a:fillRect/>
          </a:stretch>
        </p:blipFill>
        <p:spPr>
          <a:xfrm>
            <a:off x="3199495" y="2273300"/>
            <a:ext cx="6617605" cy="3606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Stem Cell Trailer.jpg" descr="Stem Cell Trailer.jpg"/>
          <p:cNvPicPr>
            <a:picLocks noChangeAspect="1"/>
          </p:cNvPicPr>
          <p:nvPr/>
        </p:nvPicPr>
        <p:blipFill>
          <a:blip r:embed="rId2"/>
          <a:stretch>
            <a:fillRect/>
          </a:stretch>
        </p:blipFill>
        <p:spPr>
          <a:xfrm>
            <a:off x="0" y="0"/>
            <a:ext cx="13004800" cy="975360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Line"/>
          <p:cNvSpPr/>
          <p:nvPr/>
        </p:nvSpPr>
        <p:spPr>
          <a:xfrm flipV="1">
            <a:off x="2078957" y="4910903"/>
            <a:ext cx="9228405" cy="2388452"/>
          </a:xfrm>
          <a:prstGeom prst="line">
            <a:avLst/>
          </a:prstGeom>
          <a:ln w="12700">
            <a:solidFill>
              <a:srgbClr val="FFFFFF"/>
            </a:solidFill>
            <a:miter lim="400000"/>
          </a:ln>
        </p:spPr>
        <p:txBody>
          <a:bodyPr lIns="50800" tIns="50800" rIns="50800" bIns="50800" anchor="ctr"/>
          <a:lstStyle/>
          <a:p>
            <a:pPr>
              <a:defRPr sz="3600"/>
            </a:pPr>
            <a:endParaRPr/>
          </a:p>
        </p:txBody>
      </p:sp>
      <p:sp>
        <p:nvSpPr>
          <p:cNvPr id="237" name="Oval"/>
          <p:cNvSpPr/>
          <p:nvPr/>
        </p:nvSpPr>
        <p:spPr>
          <a:xfrm>
            <a:off x="1206500" y="5461000"/>
            <a:ext cx="2578100" cy="1905000"/>
          </a:xfrm>
          <a:prstGeom prst="ellipse">
            <a:avLst/>
          </a:prstGeom>
          <a:blipFill>
            <a:blip r:embed="rId2"/>
          </a:blipFill>
          <a:ln w="12700">
            <a:miter lim="400000"/>
          </a:ln>
        </p:spPr>
        <p:txBody>
          <a:bodyPr lIns="50800" tIns="50800" rIns="50800" bIns="50800" anchor="ctr"/>
          <a:lstStyle/>
          <a:p>
            <a:pPr>
              <a:defRPr sz="3600"/>
            </a:pPr>
            <a:endParaRPr/>
          </a:p>
        </p:txBody>
      </p:sp>
      <p:sp>
        <p:nvSpPr>
          <p:cNvPr id="238" name="Oval"/>
          <p:cNvSpPr/>
          <p:nvPr/>
        </p:nvSpPr>
        <p:spPr>
          <a:xfrm>
            <a:off x="9664700" y="3276600"/>
            <a:ext cx="2578100" cy="1905000"/>
          </a:xfrm>
          <a:prstGeom prst="ellipse">
            <a:avLst/>
          </a:prstGeom>
          <a:blipFill>
            <a:blip r:embed="rId3"/>
          </a:blipFill>
          <a:ln w="12700">
            <a:miter lim="400000"/>
          </a:ln>
        </p:spPr>
        <p:txBody>
          <a:bodyPr lIns="50800" tIns="50800" rIns="50800" bIns="50800" anchor="ctr"/>
          <a:lstStyle/>
          <a:p>
            <a:pPr>
              <a:defRPr sz="3600"/>
            </a:pPr>
            <a:endParaRPr/>
          </a:p>
        </p:txBody>
      </p:sp>
      <p:sp>
        <p:nvSpPr>
          <p:cNvPr id="239" name="Anabolism"/>
          <p:cNvSpPr txBox="1"/>
          <p:nvPr/>
        </p:nvSpPr>
        <p:spPr>
          <a:xfrm>
            <a:off x="9499600" y="3834917"/>
            <a:ext cx="2921000" cy="585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300">
                <a:solidFill>
                  <a:srgbClr val="000000"/>
                </a:solidFill>
                <a:latin typeface="Helvetica Neue"/>
                <a:ea typeface="Helvetica Neue"/>
                <a:cs typeface="Helvetica Neue"/>
                <a:sym typeface="Helvetica Neue"/>
              </a:defRPr>
            </a:lvl1pPr>
          </a:lstStyle>
          <a:p>
            <a:r>
              <a:t>Anabolism</a:t>
            </a:r>
          </a:p>
        </p:txBody>
      </p:sp>
      <p:sp>
        <p:nvSpPr>
          <p:cNvPr id="240" name="Catabolism"/>
          <p:cNvSpPr txBox="1"/>
          <p:nvPr/>
        </p:nvSpPr>
        <p:spPr>
          <a:xfrm>
            <a:off x="1326413" y="6114776"/>
            <a:ext cx="2147774" cy="597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a:solidFill>
                  <a:srgbClr val="000000"/>
                </a:solidFill>
              </a:defRPr>
            </a:lvl1pPr>
          </a:lstStyle>
          <a:p>
            <a:r>
              <a:t>Catabolism</a:t>
            </a:r>
          </a:p>
        </p:txBody>
      </p:sp>
      <p:pic>
        <p:nvPicPr>
          <p:cNvPr id="241" name="image.png" descr="image.png"/>
          <p:cNvPicPr>
            <a:picLocks noChangeAspect="1"/>
          </p:cNvPicPr>
          <p:nvPr/>
        </p:nvPicPr>
        <p:blipFill>
          <a:blip r:embed="rId4"/>
          <a:stretch>
            <a:fillRect/>
          </a:stretch>
        </p:blipFill>
        <p:spPr>
          <a:xfrm>
            <a:off x="876300" y="3860800"/>
            <a:ext cx="3238500" cy="1219200"/>
          </a:xfrm>
          <a:prstGeom prst="rect">
            <a:avLst/>
          </a:prstGeom>
          <a:ln w="12700">
            <a:miter lim="400000"/>
          </a:ln>
        </p:spPr>
      </p:pic>
      <p:pic>
        <p:nvPicPr>
          <p:cNvPr id="242" name="image.png" descr="image.png"/>
          <p:cNvPicPr>
            <a:picLocks noChangeAspect="1"/>
          </p:cNvPicPr>
          <p:nvPr/>
        </p:nvPicPr>
        <p:blipFill>
          <a:blip r:embed="rId5"/>
          <a:stretch>
            <a:fillRect/>
          </a:stretch>
        </p:blipFill>
        <p:spPr>
          <a:xfrm>
            <a:off x="9601200" y="6121400"/>
            <a:ext cx="2641600" cy="1244600"/>
          </a:xfrm>
          <a:prstGeom prst="rect">
            <a:avLst/>
          </a:prstGeom>
          <a:ln w="12700">
            <a:miter lim="400000"/>
          </a:ln>
        </p:spPr>
      </p:pic>
      <p:sp>
        <p:nvSpPr>
          <p:cNvPr id="243" name="Triangle"/>
          <p:cNvSpPr/>
          <p:nvPr/>
        </p:nvSpPr>
        <p:spPr>
          <a:xfrm>
            <a:off x="5549900" y="6172200"/>
            <a:ext cx="1905000" cy="1905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a:blip r:embed="rId6"/>
          </a:blipFill>
          <a:ln w="12700">
            <a:miter lim="400000"/>
          </a:ln>
        </p:spPr>
        <p:txBody>
          <a:bodyPr lIns="50800" tIns="50800" rIns="50800" bIns="50800" anchor="ctr"/>
          <a:lstStyle/>
          <a:p>
            <a:pPr>
              <a:defRPr sz="3600"/>
            </a:pPr>
            <a:endParaRPr/>
          </a:p>
        </p:txBody>
      </p:sp>
      <p:sp>
        <p:nvSpPr>
          <p:cNvPr id="244" name="Growth factors promote"/>
          <p:cNvSpPr txBox="1"/>
          <p:nvPr/>
        </p:nvSpPr>
        <p:spPr>
          <a:xfrm>
            <a:off x="4216399" y="3802824"/>
            <a:ext cx="4038601" cy="5477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chemeClr val="accent3">
                    <a:satOff val="18648"/>
                    <a:lumOff val="5971"/>
                  </a:schemeClr>
                </a:solidFill>
              </a:defRPr>
            </a:lvl1pPr>
          </a:lstStyle>
          <a:p>
            <a:r>
              <a:t>Growth factors promote</a:t>
            </a:r>
          </a:p>
        </p:txBody>
      </p:sp>
      <p:sp>
        <p:nvSpPr>
          <p:cNvPr id="245" name="Other components inhibit"/>
          <p:cNvSpPr txBox="1"/>
          <p:nvPr/>
        </p:nvSpPr>
        <p:spPr>
          <a:xfrm>
            <a:off x="5491924" y="4602924"/>
            <a:ext cx="4256152" cy="5477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chemeClr val="accent3">
                    <a:satOff val="18648"/>
                    <a:lumOff val="5971"/>
                  </a:schemeClr>
                </a:solidFill>
              </a:defRPr>
            </a:lvl1pPr>
          </a:lstStyle>
          <a:p>
            <a:r>
              <a:t>Other components inhibit</a:t>
            </a:r>
          </a:p>
        </p:txBody>
      </p:sp>
      <p:sp>
        <p:nvSpPr>
          <p:cNvPr id="246" name="Arrow"/>
          <p:cNvSpPr/>
          <p:nvPr/>
        </p:nvSpPr>
        <p:spPr>
          <a:xfrm>
            <a:off x="8458200" y="3937000"/>
            <a:ext cx="939800" cy="279400"/>
          </a:xfrm>
          <a:prstGeom prst="rightArrow">
            <a:avLst>
              <a:gd name="adj1" fmla="val 23667"/>
              <a:gd name="adj2" fmla="val 168182"/>
            </a:avLst>
          </a:prstGeom>
          <a:solidFill>
            <a:schemeClr val="accent3">
              <a:satOff val="18648"/>
              <a:lumOff val="5971"/>
            </a:schemeClr>
          </a:solidFill>
          <a:ln w="12700">
            <a:miter lim="400000"/>
          </a:ln>
        </p:spPr>
        <p:txBody>
          <a:bodyPr lIns="50800" tIns="50800" rIns="50800" bIns="50800" anchor="ctr"/>
          <a:lstStyle/>
          <a:p>
            <a:pPr>
              <a:defRPr sz="3600"/>
            </a:pPr>
            <a:endParaRPr/>
          </a:p>
        </p:txBody>
      </p:sp>
      <p:sp>
        <p:nvSpPr>
          <p:cNvPr id="247" name="Arrow"/>
          <p:cNvSpPr/>
          <p:nvPr/>
        </p:nvSpPr>
        <p:spPr>
          <a:xfrm rot="10800000">
            <a:off x="4368800" y="4762500"/>
            <a:ext cx="939800" cy="279400"/>
          </a:xfrm>
          <a:prstGeom prst="rightArrow">
            <a:avLst>
              <a:gd name="adj1" fmla="val 23667"/>
              <a:gd name="adj2" fmla="val 168182"/>
            </a:avLst>
          </a:prstGeom>
          <a:solidFill>
            <a:schemeClr val="accent3">
              <a:satOff val="18648"/>
              <a:lumOff val="5971"/>
            </a:schemeClr>
          </a:solidFill>
          <a:ln w="12700">
            <a:miter lim="400000"/>
          </a:ln>
        </p:spPr>
        <p:txBody>
          <a:bodyPr lIns="50800" tIns="50800" rIns="50800" bIns="50800" anchor="ctr"/>
          <a:lstStyle/>
          <a:p>
            <a:pPr>
              <a:defRPr sz="3600"/>
            </a:pPr>
            <a:endParaRPr/>
          </a:p>
        </p:txBody>
      </p:sp>
      <p:sp>
        <p:nvSpPr>
          <p:cNvPr id="248" name="Normal Metabolism"/>
          <p:cNvSpPr txBox="1"/>
          <p:nvPr/>
        </p:nvSpPr>
        <p:spPr>
          <a:xfrm>
            <a:off x="1714004" y="269100"/>
            <a:ext cx="9588501" cy="131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8200"/>
            </a:lvl1pPr>
          </a:lstStyle>
          <a:p>
            <a:r>
              <a:t>Normal Metabolism</a:t>
            </a:r>
          </a:p>
        </p:txBody>
      </p:sp>
      <p:sp>
        <p:nvSpPr>
          <p:cNvPr id="249" name="Highly regulated balance:"/>
          <p:cNvSpPr txBox="1"/>
          <p:nvPr/>
        </p:nvSpPr>
        <p:spPr>
          <a:xfrm>
            <a:off x="1287678" y="1753984"/>
            <a:ext cx="6594044" cy="733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i="1">
                <a:solidFill>
                  <a:srgbClr val="A6AAA9"/>
                </a:solidFill>
                <a:latin typeface="Helvetica Neue"/>
                <a:ea typeface="Helvetica Neue"/>
                <a:cs typeface="Helvetica Neue"/>
                <a:sym typeface="Helvetica Neue"/>
              </a:defRPr>
            </a:lvl1pPr>
          </a:lstStyle>
          <a:p>
            <a:r>
              <a:t>Highly regulated balance:</a:t>
            </a:r>
          </a:p>
        </p:txBody>
      </p:sp>
      <p:sp>
        <p:nvSpPr>
          <p:cNvPr id="250" name="synthesis vs degradation"/>
          <p:cNvSpPr txBox="1"/>
          <p:nvPr/>
        </p:nvSpPr>
        <p:spPr>
          <a:xfrm>
            <a:off x="2085187" y="2484234"/>
            <a:ext cx="6446826" cy="1381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i="1">
                <a:solidFill>
                  <a:srgbClr val="A6AAA9"/>
                </a:solidFill>
                <a:latin typeface="Helvetica Neue"/>
                <a:ea typeface="Helvetica Neue"/>
                <a:cs typeface="Helvetica Neue"/>
                <a:sym typeface="Helvetica Neue"/>
              </a:defRPr>
            </a:lvl1pPr>
          </a:lstStyle>
          <a:p>
            <a:r>
              <a:t>synthesis vs degradation</a:t>
            </a:r>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a14="http://schemas.microsoft.com/office/drawing/2010/main" xmlns:m="http://schemas.openxmlformats.org/officeDocument/2006/math"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Platelets"/>
          <p:cNvSpPr txBox="1">
            <a:spLocks noGrp="1"/>
          </p:cNvSpPr>
          <p:nvPr>
            <p:ph type="title"/>
          </p:nvPr>
        </p:nvSpPr>
        <p:spPr>
          <a:xfrm>
            <a:off x="787400" y="533400"/>
            <a:ext cx="5638800" cy="3505200"/>
          </a:xfrm>
          <a:prstGeom prst="rect">
            <a:avLst/>
          </a:prstGeom>
        </p:spPr>
        <p:txBody>
          <a:bodyPr/>
          <a:lstStyle/>
          <a:p>
            <a:r>
              <a:rPr u="sng">
                <a:hlinkClick r:id="" action="ppaction://hlinkshowjump?jump=nextslide"/>
              </a:rPr>
              <a:t>Platelets</a:t>
            </a:r>
          </a:p>
          <a:p>
            <a:r>
              <a:t>	</a:t>
            </a:r>
          </a:p>
        </p:txBody>
      </p:sp>
      <p:sp>
        <p:nvSpPr>
          <p:cNvPr id="253" name="Platelet Rich Plasma (PRP)…"/>
          <p:cNvSpPr txBox="1">
            <a:spLocks noGrp="1"/>
          </p:cNvSpPr>
          <p:nvPr>
            <p:ph type="body" sz="quarter" idx="1"/>
          </p:nvPr>
        </p:nvSpPr>
        <p:spPr>
          <a:xfrm>
            <a:off x="787400" y="4038600"/>
            <a:ext cx="5638800" cy="3759200"/>
          </a:xfrm>
          <a:prstGeom prst="rect">
            <a:avLst/>
          </a:prstGeom>
        </p:spPr>
        <p:txBody>
          <a:bodyPr/>
          <a:lstStyle/>
          <a:p>
            <a:pPr>
              <a:defRPr sz="3700"/>
            </a:pPr>
            <a:r>
              <a:t>Platelet Rich Plasma (PRP)</a:t>
            </a:r>
          </a:p>
          <a:p>
            <a:pPr>
              <a:defRPr sz="3700"/>
            </a:pPr>
            <a:r>
              <a:t>Platelet Poor Plasma (PPP)</a:t>
            </a:r>
          </a:p>
          <a:p>
            <a:pPr>
              <a:defRPr sz="3700"/>
            </a:pPr>
            <a:r>
              <a:t>LR-PRP</a:t>
            </a:r>
          </a:p>
          <a:p>
            <a:pPr>
              <a:defRPr sz="3700"/>
            </a:pPr>
            <a:r>
              <a:t>LP-PRP</a:t>
            </a:r>
          </a:p>
        </p:txBody>
      </p:sp>
      <p:pic>
        <p:nvPicPr>
          <p:cNvPr id="254" name="platelet.jpg" descr="platelet.jpg"/>
          <p:cNvPicPr>
            <a:picLocks noChangeAspect="1"/>
          </p:cNvPicPr>
          <p:nvPr/>
        </p:nvPicPr>
        <p:blipFill>
          <a:blip r:embed="rId2"/>
          <a:stretch>
            <a:fillRect/>
          </a:stretch>
        </p:blipFill>
        <p:spPr>
          <a:xfrm>
            <a:off x="7156814" y="2076003"/>
            <a:ext cx="5212987" cy="559479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253">
                                            <p:bg/>
                                          </p:spTgt>
                                        </p:tgtEl>
                                        <p:attrNameLst>
                                          <p:attrName>style.visibility</p:attrName>
                                        </p:attrNameLst>
                                      </p:cBhvr>
                                      <p:to>
                                        <p:strVal val="visible"/>
                                      </p:to>
                                    </p:set>
                                    <p:animEffect transition="in" filter="wipe(left)">
                                      <p:cBhvr>
                                        <p:cTn id="7" dur="1000"/>
                                        <p:tgtEl>
                                          <p:spTgt spid="253">
                                            <p:bg/>
                                          </p:spTgt>
                                        </p:tgtEl>
                                      </p:cBhvr>
                                    </p:animEffect>
                                  </p:childTnLst>
                                </p:cTn>
                              </p:par>
                              <p:par>
                                <p:cTn id="8" presetID="22" presetClass="entr" presetSubtype="8" fill="hold" grpId="0" nodeType="withEffect">
                                  <p:stCondLst>
                                    <p:cond delay="0"/>
                                  </p:stCondLst>
                                  <p:iterate>
                                    <p:tmAbs val="0"/>
                                  </p:iterate>
                                  <p:childTnLst>
                                    <p:set>
                                      <p:cBhvr>
                                        <p:cTn id="9" fill="hold"/>
                                        <p:tgtEl>
                                          <p:spTgt spid="253">
                                            <p:txEl>
                                              <p:pRg st="0" end="0"/>
                                            </p:txEl>
                                          </p:spTgt>
                                        </p:tgtEl>
                                        <p:attrNameLst>
                                          <p:attrName>style.visibility</p:attrName>
                                        </p:attrNameLst>
                                      </p:cBhvr>
                                      <p:to>
                                        <p:strVal val="visible"/>
                                      </p:to>
                                    </p:set>
                                    <p:animEffect transition="in" filter="wipe(left)">
                                      <p:cBhvr>
                                        <p:cTn id="10" dur="1000"/>
                                        <p:tgtEl>
                                          <p:spTgt spid="25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253">
                                            <p:txEl>
                                              <p:pRg st="1" end="1"/>
                                            </p:txEl>
                                          </p:spTgt>
                                        </p:tgtEl>
                                        <p:attrNameLst>
                                          <p:attrName>style.visibility</p:attrName>
                                        </p:attrNameLst>
                                      </p:cBhvr>
                                      <p:to>
                                        <p:strVal val="visible"/>
                                      </p:to>
                                    </p:set>
                                    <p:animEffect transition="in" filter="wipe(left)">
                                      <p:cBhvr>
                                        <p:cTn id="15" dur="1000"/>
                                        <p:tgtEl>
                                          <p:spTgt spid="25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253">
                                            <p:txEl>
                                              <p:pRg st="2" end="2"/>
                                            </p:txEl>
                                          </p:spTgt>
                                        </p:tgtEl>
                                        <p:attrNameLst>
                                          <p:attrName>style.visibility</p:attrName>
                                        </p:attrNameLst>
                                      </p:cBhvr>
                                      <p:to>
                                        <p:strVal val="visible"/>
                                      </p:to>
                                    </p:set>
                                    <p:animEffect transition="in" filter="wipe(left)">
                                      <p:cBhvr>
                                        <p:cTn id="20" dur="1000"/>
                                        <p:tgtEl>
                                          <p:spTgt spid="25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p:tmAbs val="0"/>
                                  </p:iterate>
                                  <p:childTnLst>
                                    <p:set>
                                      <p:cBhvr>
                                        <p:cTn id="24" fill="hold"/>
                                        <p:tgtEl>
                                          <p:spTgt spid="253">
                                            <p:txEl>
                                              <p:pRg st="3" end="3"/>
                                            </p:txEl>
                                          </p:spTgt>
                                        </p:tgtEl>
                                        <p:attrNameLst>
                                          <p:attrName>style.visibility</p:attrName>
                                        </p:attrNameLst>
                                      </p:cBhvr>
                                      <p:to>
                                        <p:strVal val="visible"/>
                                      </p:to>
                                    </p:set>
                                    <p:animEffect transition="in" filter="wipe(left)">
                                      <p:cBhvr>
                                        <p:cTn id="25" dur="1000"/>
                                        <p:tgtEl>
                                          <p:spTgt spid="25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p:tmAbs val="0"/>
                                  </p:iterate>
                                  <p:childTnLst>
                                    <p:set>
                                      <p:cBhvr>
                                        <p:cTn id="29" fill="hold"/>
                                        <p:tgtEl>
                                          <p:spTgt spid="253">
                                            <p:txEl>
                                              <p:charRg st="68" end="68"/>
                                            </p:txEl>
                                          </p:spTgt>
                                        </p:tgtEl>
                                        <p:attrNameLst>
                                          <p:attrName>style.visibility</p:attrName>
                                        </p:attrNameLst>
                                      </p:cBhvr>
                                      <p:to>
                                        <p:strVal val="visible"/>
                                      </p:to>
                                    </p:set>
                                    <p:animEffect transition="in" filter="wipe(left)">
                                      <p:cBhvr>
                                        <p:cTn id="30" dur="1000"/>
                                        <p:tgtEl>
                                          <p:spTgt spid="253">
                                            <p:txEl>
                                              <p:charRg st="68" end="6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build="p" bldLvl="5"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romotion of the repair response"/>
          <p:cNvSpPr txBox="1">
            <a:spLocks noGrp="1"/>
          </p:cNvSpPr>
          <p:nvPr>
            <p:ph type="title"/>
          </p:nvPr>
        </p:nvSpPr>
        <p:spPr>
          <a:xfrm>
            <a:off x="787400" y="152400"/>
            <a:ext cx="11430000" cy="2438400"/>
          </a:xfrm>
          <a:prstGeom prst="rect">
            <a:avLst/>
          </a:prstGeom>
        </p:spPr>
        <p:txBody>
          <a:bodyPr/>
          <a:lstStyle>
            <a:lvl1pPr algn="ctr">
              <a:defRPr sz="6300"/>
            </a:lvl1pPr>
          </a:lstStyle>
          <a:p>
            <a:r>
              <a:t>Promotion of the repair response </a:t>
            </a:r>
          </a:p>
        </p:txBody>
      </p:sp>
      <p:sp>
        <p:nvSpPr>
          <p:cNvPr id="257" name="Platelets…"/>
          <p:cNvSpPr txBox="1"/>
          <p:nvPr/>
        </p:nvSpPr>
        <p:spPr>
          <a:xfrm>
            <a:off x="342900" y="2927629"/>
            <a:ext cx="5422900" cy="5904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44500" indent="-444500" algn="l">
              <a:spcBef>
                <a:spcPts val="3600"/>
              </a:spcBef>
              <a:buSzPct val="30000"/>
              <a:buBlip>
                <a:blip r:embed="rId2"/>
              </a:buBlip>
              <a:defRPr sz="3600">
                <a:solidFill>
                  <a:srgbClr val="73BFFF"/>
                </a:solidFill>
              </a:defRPr>
            </a:pPr>
            <a:r>
              <a:rPr>
                <a:hlinkClick r:id="" action="ppaction://hlinkshowjump?jump=nextslide"/>
              </a:rPr>
              <a:t>Platelets</a:t>
            </a:r>
          </a:p>
          <a:p>
            <a:pPr marL="444500" indent="-444500" algn="l">
              <a:spcBef>
                <a:spcPts val="3600"/>
              </a:spcBef>
              <a:buSzPct val="30000"/>
              <a:buBlip>
                <a:blip r:embed="rId2"/>
              </a:buBlip>
              <a:defRPr sz="3600">
                <a:solidFill>
                  <a:srgbClr val="73BFFF"/>
                </a:solidFill>
              </a:defRPr>
            </a:pPr>
            <a:r>
              <a:rPr>
                <a:hlinkClick r:id="" action="ppaction://hlinkshowjump?jump=nextslide"/>
              </a:rPr>
              <a:t>Stem Cells</a:t>
            </a:r>
          </a:p>
          <a:p>
            <a:pPr marL="444500" indent="-444500" algn="l">
              <a:spcBef>
                <a:spcPts val="3600"/>
              </a:spcBef>
              <a:buSzPct val="30000"/>
              <a:buBlip>
                <a:blip r:embed="rId2"/>
              </a:buBlip>
              <a:defRPr sz="3600">
                <a:solidFill>
                  <a:srgbClr val="73BFFF"/>
                </a:solidFill>
              </a:defRPr>
            </a:pPr>
            <a:r>
              <a:rPr>
                <a:hlinkClick r:id="rId3" action="ppaction://hlinksldjump"/>
              </a:rPr>
              <a:t>Growth Factors</a:t>
            </a:r>
          </a:p>
          <a:p>
            <a:pPr marL="740833" lvl="1" indent="-296333" algn="l">
              <a:spcBef>
                <a:spcPts val="3600"/>
              </a:spcBef>
              <a:buSzPct val="30000"/>
              <a:buBlip>
                <a:blip r:embed="rId2"/>
              </a:buBlip>
              <a:defRPr sz="2400">
                <a:solidFill>
                  <a:srgbClr val="73BFFF"/>
                </a:solidFill>
              </a:defRPr>
            </a:pPr>
            <a:r>
              <a:t>TGF-β1, VEGF, PDGF-BB, FGF-b, SDF-1, GCSF, MMP-9, etc</a:t>
            </a:r>
          </a:p>
          <a:p>
            <a:pPr marL="444500" indent="-444500" algn="l">
              <a:spcBef>
                <a:spcPts val="3600"/>
              </a:spcBef>
              <a:buSzPct val="30000"/>
              <a:buBlip>
                <a:blip r:embed="rId2"/>
              </a:buBlip>
              <a:defRPr sz="3600">
                <a:solidFill>
                  <a:srgbClr val="73BFFF"/>
                </a:solidFill>
              </a:defRPr>
            </a:pPr>
            <a:r>
              <a:t>mRNA</a:t>
            </a:r>
          </a:p>
          <a:p>
            <a:pPr marL="444500" indent="-444500" algn="l">
              <a:spcBef>
                <a:spcPts val="3600"/>
              </a:spcBef>
              <a:buSzPct val="30000"/>
              <a:buBlip>
                <a:blip r:embed="rId2"/>
              </a:buBlip>
              <a:defRPr sz="3600">
                <a:solidFill>
                  <a:srgbClr val="73BFFF"/>
                </a:solidFill>
              </a:defRPr>
            </a:pPr>
            <a:r>
              <a:t>Vesicles</a:t>
            </a:r>
          </a:p>
        </p:txBody>
      </p:sp>
      <p:sp>
        <p:nvSpPr>
          <p:cNvPr id="258" name="Intracellular proteins…"/>
          <p:cNvSpPr txBox="1"/>
          <p:nvPr/>
        </p:nvSpPr>
        <p:spPr>
          <a:xfrm>
            <a:off x="5676900" y="2686329"/>
            <a:ext cx="6819900" cy="63875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44500" indent="-444500" algn="l">
              <a:spcBef>
                <a:spcPts val="3600"/>
              </a:spcBef>
              <a:buSzPct val="30000"/>
              <a:buBlip>
                <a:blip r:embed="rId2"/>
              </a:buBlip>
              <a:defRPr sz="3600">
                <a:solidFill>
                  <a:srgbClr val="73BFFF"/>
                </a:solidFill>
              </a:defRPr>
            </a:pPr>
            <a:r>
              <a:t>Intracellular proteins</a:t>
            </a:r>
          </a:p>
          <a:p>
            <a:pPr marL="444500" indent="-444500" algn="l">
              <a:spcBef>
                <a:spcPts val="3600"/>
              </a:spcBef>
              <a:buSzPct val="30000"/>
              <a:buBlip>
                <a:blip r:embed="rId2"/>
              </a:buBlip>
              <a:defRPr sz="3600">
                <a:solidFill>
                  <a:srgbClr val="73BFFF"/>
                </a:solidFill>
              </a:defRPr>
            </a:pPr>
            <a:r>
              <a:t>Extracellular matrix</a:t>
            </a:r>
          </a:p>
          <a:p>
            <a:pPr marL="444500" indent="-444500" algn="l">
              <a:spcBef>
                <a:spcPts val="3600"/>
              </a:spcBef>
              <a:buSzPct val="30000"/>
              <a:buBlip>
                <a:blip r:embed="rId2"/>
              </a:buBlip>
              <a:defRPr sz="3600">
                <a:solidFill>
                  <a:srgbClr val="73BFFF"/>
                </a:solidFill>
              </a:defRPr>
            </a:pPr>
            <a:r>
              <a:t>Exosomes *</a:t>
            </a:r>
          </a:p>
          <a:p>
            <a:pPr marL="444500" indent="-444500" algn="l">
              <a:spcBef>
                <a:spcPts val="3600"/>
              </a:spcBef>
              <a:buSzPct val="30000"/>
              <a:buBlip>
                <a:blip r:embed="rId2"/>
              </a:buBlip>
              <a:defRPr sz="3600">
                <a:solidFill>
                  <a:srgbClr val="73BFFF"/>
                </a:solidFill>
              </a:defRPr>
            </a:pPr>
            <a:r>
              <a:t>Leukocytes</a:t>
            </a:r>
          </a:p>
          <a:p>
            <a:pPr marL="889000" lvl="1" indent="-444500" algn="l">
              <a:spcBef>
                <a:spcPts val="3600"/>
              </a:spcBef>
              <a:buSzPct val="30000"/>
              <a:buBlip>
                <a:blip r:embed="rId2"/>
              </a:buBlip>
              <a:defRPr sz="3600">
                <a:solidFill>
                  <a:srgbClr val="73BFFF"/>
                </a:solidFill>
              </a:defRPr>
            </a:pPr>
            <a:r>
              <a:t>granulocytes (neutrophils, eosinophils, and basophils), monocytes, and lymphocytes (T cells and B cells)</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Image" descr="Image"/>
          <p:cNvPicPr>
            <a:picLocks noGrp="1"/>
          </p:cNvPicPr>
          <p:nvPr>
            <p:ph type="pic" idx="21"/>
          </p:nvPr>
        </p:nvPicPr>
        <p:blipFill>
          <a:blip r:embed="rId2"/>
          <a:stretch>
            <a:fillRect/>
          </a:stretch>
        </p:blipFill>
        <p:spPr>
          <a:xfrm>
            <a:off x="635000" y="723900"/>
            <a:ext cx="11722100" cy="6146800"/>
          </a:xfrm>
          <a:prstGeom prst="rect">
            <a:avLst/>
          </a:prstGeom>
        </p:spPr>
      </p:pic>
      <p:sp>
        <p:nvSpPr>
          <p:cNvPr id="261" name="Stem cells"/>
          <p:cNvSpPr txBox="1">
            <a:spLocks noGrp="1"/>
          </p:cNvSpPr>
          <p:nvPr>
            <p:ph type="title"/>
          </p:nvPr>
        </p:nvSpPr>
        <p:spPr>
          <a:xfrm>
            <a:off x="787400" y="7647912"/>
            <a:ext cx="11430000" cy="1219201"/>
          </a:xfrm>
          <a:prstGeom prst="rect">
            <a:avLst/>
          </a:prstGeom>
        </p:spPr>
        <p:txBody>
          <a:bodyPr/>
          <a:lstStyle>
            <a:lvl1pPr defTabSz="566674">
              <a:defRPr sz="7469" u="sng">
                <a:effectLst>
                  <a:outerShdw blurRad="49276" dist="36957" dir="5400000" rotWithShape="0">
                    <a:srgbClr val="000000"/>
                  </a:outerShdw>
                </a:effectLst>
                <a:hlinkClick r:id="" action="ppaction://hlinkshowjump?jump=nextslide"/>
              </a:defRPr>
            </a:lvl1pPr>
          </a:lstStyle>
          <a:p>
            <a:pPr>
              <a:defRPr u="none"/>
            </a:pPr>
            <a:r>
              <a:rPr u="sng">
                <a:hlinkClick r:id="" action="ppaction://hlinkshowjump?jump=nextslide"/>
              </a:rPr>
              <a:t>Stem cells</a:t>
            </a:r>
          </a:p>
        </p:txBody>
      </p:sp>
      <p:pic>
        <p:nvPicPr>
          <p:cNvPr id="262" name="stem Cell GIF.gif" descr="stem Cell GIF.gif"/>
          <p:cNvPicPr>
            <a:picLocks/>
          </p:cNvPicPr>
          <p:nvPr/>
        </p:nvPicPr>
        <p:blipFill>
          <a:blip r:embed="rId3"/>
          <a:stretch>
            <a:fillRect/>
          </a:stretch>
        </p:blipFill>
        <p:spPr>
          <a:xfrm>
            <a:off x="506946" y="120135"/>
            <a:ext cx="11990908" cy="674488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stem-cells-embryonic-stem-cell-colony-cellular-therapy-512201353-1068x601.jpg" descr="stem-cells-embryonic-stem-cell-colony-cellular-therapy-512201353-1068x601.jpg"/>
          <p:cNvPicPr>
            <a:picLocks noGrp="1"/>
          </p:cNvPicPr>
          <p:nvPr>
            <p:ph type="pic" idx="21"/>
          </p:nvPr>
        </p:nvPicPr>
        <p:blipFill>
          <a:blip r:embed="rId2"/>
          <a:stretch>
            <a:fillRect/>
          </a:stretch>
        </p:blipFill>
        <p:spPr>
          <a:xfrm>
            <a:off x="571500" y="1066800"/>
            <a:ext cx="5397500" cy="7620000"/>
          </a:xfrm>
          <a:prstGeom prst="rect">
            <a:avLst/>
          </a:prstGeom>
        </p:spPr>
      </p:pic>
      <p:sp>
        <p:nvSpPr>
          <p:cNvPr id="265" name="Embryonic stem cells"/>
          <p:cNvSpPr txBox="1">
            <a:spLocks noGrp="1"/>
          </p:cNvSpPr>
          <p:nvPr>
            <p:ph type="title"/>
          </p:nvPr>
        </p:nvSpPr>
        <p:spPr>
          <a:xfrm>
            <a:off x="6502400" y="1231900"/>
            <a:ext cx="5638800" cy="3505200"/>
          </a:xfrm>
          <a:prstGeom prst="rect">
            <a:avLst/>
          </a:prstGeom>
        </p:spPr>
        <p:txBody>
          <a:bodyPr/>
          <a:lstStyle/>
          <a:p>
            <a:r>
              <a:t>Embryonic stem cells</a:t>
            </a:r>
          </a:p>
        </p:txBody>
      </p:sp>
      <p:sp>
        <p:nvSpPr>
          <p:cNvPr id="266" name="Embryonic…"/>
          <p:cNvSpPr txBox="1">
            <a:spLocks noGrp="1"/>
          </p:cNvSpPr>
          <p:nvPr>
            <p:ph type="body" sz="quarter" idx="1"/>
          </p:nvPr>
        </p:nvSpPr>
        <p:spPr>
          <a:xfrm>
            <a:off x="6502400" y="4876800"/>
            <a:ext cx="5638800" cy="3759200"/>
          </a:xfrm>
          <a:prstGeom prst="rect">
            <a:avLst/>
          </a:prstGeom>
        </p:spPr>
        <p:txBody>
          <a:bodyPr/>
          <a:lstStyle/>
          <a:p>
            <a:pPr>
              <a:defRPr sz="3800"/>
            </a:pPr>
            <a:r>
              <a:t>Embryonic</a:t>
            </a:r>
          </a:p>
          <a:p>
            <a:pPr>
              <a:defRPr sz="3800"/>
            </a:pPr>
            <a:r>
              <a:t>	- from Pre-implantation stage embryo.</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Healthy articular cartilage"/>
          <p:cNvSpPr txBox="1">
            <a:spLocks noGrp="1"/>
          </p:cNvSpPr>
          <p:nvPr>
            <p:ph type="title"/>
          </p:nvPr>
        </p:nvSpPr>
        <p:spPr>
          <a:xfrm>
            <a:off x="787400" y="7759700"/>
            <a:ext cx="11430000" cy="1219200"/>
          </a:xfrm>
          <a:prstGeom prst="rect">
            <a:avLst/>
          </a:prstGeom>
        </p:spPr>
        <p:txBody>
          <a:bodyPr/>
          <a:lstStyle>
            <a:lvl1pPr algn="ctr">
              <a:defRPr sz="4800">
                <a:solidFill>
                  <a:srgbClr val="73BFFF"/>
                </a:solidFill>
              </a:defRPr>
            </a:lvl1pPr>
          </a:lstStyle>
          <a:p>
            <a:r>
              <a:t>Healthy articular cartilage </a:t>
            </a:r>
          </a:p>
        </p:txBody>
      </p:sp>
      <p:pic>
        <p:nvPicPr>
          <p:cNvPr id="269" name="Healthy-articular-knee-cartilage-from-rat-Hematoxylin-and-Eosin-staining-Normal_W640.jpg" descr="Healthy-articular-knee-cartilage-from-rat-Hematoxylin-and-Eosin-staining-Normal_W640.jpg"/>
          <p:cNvPicPr>
            <a:picLocks noChangeAspect="1"/>
          </p:cNvPicPr>
          <p:nvPr/>
        </p:nvPicPr>
        <p:blipFill>
          <a:blip r:embed="rId2"/>
          <a:stretch>
            <a:fillRect/>
          </a:stretch>
        </p:blipFill>
        <p:spPr>
          <a:xfrm>
            <a:off x="1371600" y="221456"/>
            <a:ext cx="9652000" cy="73294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romotion of the repair response"/>
          <p:cNvSpPr txBox="1">
            <a:spLocks noGrp="1"/>
          </p:cNvSpPr>
          <p:nvPr>
            <p:ph type="title"/>
          </p:nvPr>
        </p:nvSpPr>
        <p:spPr>
          <a:xfrm>
            <a:off x="787400" y="152400"/>
            <a:ext cx="11430000" cy="2438400"/>
          </a:xfrm>
          <a:prstGeom prst="rect">
            <a:avLst/>
          </a:prstGeom>
        </p:spPr>
        <p:txBody>
          <a:bodyPr/>
          <a:lstStyle>
            <a:lvl1pPr algn="ctr">
              <a:defRPr sz="6300"/>
            </a:lvl1pPr>
          </a:lstStyle>
          <a:p>
            <a:r>
              <a:t>Promotion of the repair response </a:t>
            </a:r>
          </a:p>
        </p:txBody>
      </p:sp>
      <p:sp>
        <p:nvSpPr>
          <p:cNvPr id="272" name="Platelets…"/>
          <p:cNvSpPr txBox="1"/>
          <p:nvPr/>
        </p:nvSpPr>
        <p:spPr>
          <a:xfrm>
            <a:off x="342900" y="2927629"/>
            <a:ext cx="5422900" cy="5904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44500" indent="-444500" algn="l">
              <a:spcBef>
                <a:spcPts val="3600"/>
              </a:spcBef>
              <a:buSzPct val="30000"/>
              <a:buBlip>
                <a:blip r:embed="rId2"/>
              </a:buBlip>
              <a:defRPr sz="3600">
                <a:solidFill>
                  <a:srgbClr val="73BFFF"/>
                </a:solidFill>
              </a:defRPr>
            </a:pPr>
            <a:r>
              <a:rPr>
                <a:hlinkClick r:id="" action="ppaction://hlinkshowjump?jump=nextslide"/>
              </a:rPr>
              <a:t>Platelets</a:t>
            </a:r>
          </a:p>
          <a:p>
            <a:pPr marL="444500" indent="-444500" algn="l">
              <a:spcBef>
                <a:spcPts val="3600"/>
              </a:spcBef>
              <a:buSzPct val="30000"/>
              <a:buBlip>
                <a:blip r:embed="rId2"/>
              </a:buBlip>
              <a:defRPr sz="3600">
                <a:solidFill>
                  <a:srgbClr val="73BFFF"/>
                </a:solidFill>
              </a:defRPr>
            </a:pPr>
            <a:r>
              <a:t>Stem Cells</a:t>
            </a:r>
          </a:p>
          <a:p>
            <a:pPr marL="444500" indent="-444500" algn="l">
              <a:spcBef>
                <a:spcPts val="3600"/>
              </a:spcBef>
              <a:buSzPct val="30000"/>
              <a:buBlip>
                <a:blip r:embed="rId2"/>
              </a:buBlip>
              <a:defRPr sz="3600">
                <a:solidFill>
                  <a:srgbClr val="73BFFF"/>
                </a:solidFill>
              </a:defRPr>
            </a:pPr>
            <a:r>
              <a:rPr>
                <a:hlinkClick r:id="rId3" action="ppaction://hlinksldjump"/>
              </a:rPr>
              <a:t>Growth Factors</a:t>
            </a:r>
          </a:p>
          <a:p>
            <a:pPr marL="740833" lvl="1" indent="-296333" algn="l">
              <a:spcBef>
                <a:spcPts val="3600"/>
              </a:spcBef>
              <a:buSzPct val="30000"/>
              <a:buBlip>
                <a:blip r:embed="rId2"/>
              </a:buBlip>
              <a:defRPr sz="2400">
                <a:solidFill>
                  <a:srgbClr val="73BFFF"/>
                </a:solidFill>
              </a:defRPr>
            </a:pPr>
            <a:r>
              <a:t>TGF-β1, VEGF, PDGF-BB, FGF-b, SDF-1, GCSF, MMP-9, etc</a:t>
            </a:r>
          </a:p>
          <a:p>
            <a:pPr marL="444500" indent="-444500" algn="l">
              <a:spcBef>
                <a:spcPts val="3600"/>
              </a:spcBef>
              <a:buSzPct val="30000"/>
              <a:buBlip>
                <a:blip r:embed="rId2"/>
              </a:buBlip>
              <a:defRPr sz="3600">
                <a:solidFill>
                  <a:srgbClr val="73BFFF"/>
                </a:solidFill>
              </a:defRPr>
            </a:pPr>
            <a:r>
              <a:t>mRNA</a:t>
            </a:r>
          </a:p>
          <a:p>
            <a:pPr marL="444500" indent="-444500" algn="l">
              <a:spcBef>
                <a:spcPts val="3600"/>
              </a:spcBef>
              <a:buSzPct val="30000"/>
              <a:buBlip>
                <a:blip r:embed="rId2"/>
              </a:buBlip>
              <a:defRPr sz="3600">
                <a:solidFill>
                  <a:srgbClr val="73BFFF"/>
                </a:solidFill>
              </a:defRPr>
            </a:pPr>
            <a:r>
              <a:t>Vesicles</a:t>
            </a:r>
          </a:p>
        </p:txBody>
      </p:sp>
      <p:sp>
        <p:nvSpPr>
          <p:cNvPr id="273" name="Intracellular proteins…"/>
          <p:cNvSpPr txBox="1"/>
          <p:nvPr/>
        </p:nvSpPr>
        <p:spPr>
          <a:xfrm>
            <a:off x="5676900" y="2686329"/>
            <a:ext cx="6819900" cy="63875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44500" indent="-444500" algn="l">
              <a:spcBef>
                <a:spcPts val="3600"/>
              </a:spcBef>
              <a:buSzPct val="30000"/>
              <a:buBlip>
                <a:blip r:embed="rId2"/>
              </a:buBlip>
              <a:defRPr sz="3600">
                <a:solidFill>
                  <a:srgbClr val="73BFFF"/>
                </a:solidFill>
              </a:defRPr>
            </a:pPr>
            <a:r>
              <a:t>Intracellular proteins</a:t>
            </a:r>
          </a:p>
          <a:p>
            <a:pPr marL="444500" indent="-444500" algn="l">
              <a:spcBef>
                <a:spcPts val="3600"/>
              </a:spcBef>
              <a:buSzPct val="30000"/>
              <a:buBlip>
                <a:blip r:embed="rId2"/>
              </a:buBlip>
              <a:defRPr sz="3600">
                <a:solidFill>
                  <a:srgbClr val="73BFFF"/>
                </a:solidFill>
              </a:defRPr>
            </a:pPr>
            <a:r>
              <a:t>Extracellular matrix</a:t>
            </a:r>
          </a:p>
          <a:p>
            <a:pPr marL="444500" indent="-444500" algn="l">
              <a:spcBef>
                <a:spcPts val="3600"/>
              </a:spcBef>
              <a:buSzPct val="30000"/>
              <a:buBlip>
                <a:blip r:embed="rId2"/>
              </a:buBlip>
              <a:defRPr sz="3600">
                <a:solidFill>
                  <a:srgbClr val="73BFFF"/>
                </a:solidFill>
              </a:defRPr>
            </a:pPr>
            <a:r>
              <a:t>Exosomes *</a:t>
            </a:r>
          </a:p>
          <a:p>
            <a:pPr marL="444500" indent="-444500" algn="l">
              <a:spcBef>
                <a:spcPts val="3600"/>
              </a:spcBef>
              <a:buSzPct val="30000"/>
              <a:buBlip>
                <a:blip r:embed="rId2"/>
              </a:buBlip>
              <a:defRPr sz="3600">
                <a:solidFill>
                  <a:srgbClr val="73BFFF"/>
                </a:solidFill>
              </a:defRPr>
            </a:pPr>
            <a:r>
              <a:t>Leukocytes</a:t>
            </a:r>
          </a:p>
          <a:p>
            <a:pPr marL="889000" lvl="1" indent="-444500" algn="l">
              <a:spcBef>
                <a:spcPts val="3600"/>
              </a:spcBef>
              <a:buSzPct val="30000"/>
              <a:buBlip>
                <a:blip r:embed="rId2"/>
              </a:buBlip>
              <a:defRPr sz="3600">
                <a:solidFill>
                  <a:srgbClr val="73BFFF"/>
                </a:solidFill>
              </a:defRPr>
            </a:pPr>
            <a:r>
              <a:t>granulocytes (neutrophils, eosinophils, and basophils), monocytes, and lymphocytes (T cells and B cells)</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Growth Factors"/>
          <p:cNvSpPr txBox="1">
            <a:spLocks noGrp="1"/>
          </p:cNvSpPr>
          <p:nvPr>
            <p:ph type="title"/>
          </p:nvPr>
        </p:nvSpPr>
        <p:spPr>
          <a:prstGeom prst="rect">
            <a:avLst/>
          </a:prstGeom>
        </p:spPr>
        <p:txBody>
          <a:bodyPr/>
          <a:lstStyle>
            <a:lvl1pPr algn="ctr">
              <a:defRPr>
                <a:hlinkClick r:id="" action="ppaction://hlinkshowjump?jump=nextslide"/>
              </a:defRPr>
            </a:lvl1pPr>
          </a:lstStyle>
          <a:p>
            <a:r>
              <a:rPr>
                <a:hlinkClick r:id="" action="ppaction://hlinkshowjump?jump=nextslide"/>
              </a:rPr>
              <a:t>Growth Factors</a:t>
            </a:r>
          </a:p>
        </p:txBody>
      </p:sp>
      <p:sp>
        <p:nvSpPr>
          <p:cNvPr id="276" name="Primarily act as recruiters and directors…"/>
          <p:cNvSpPr txBox="1">
            <a:spLocks noGrp="1"/>
          </p:cNvSpPr>
          <p:nvPr>
            <p:ph type="body" sz="half" idx="1"/>
          </p:nvPr>
        </p:nvSpPr>
        <p:spPr>
          <a:xfrm>
            <a:off x="520700" y="3378200"/>
            <a:ext cx="4978400" cy="5715000"/>
          </a:xfrm>
          <a:prstGeom prst="rect">
            <a:avLst/>
          </a:prstGeom>
        </p:spPr>
        <p:txBody>
          <a:bodyPr/>
          <a:lstStyle/>
          <a:p>
            <a:pPr marL="901347" lvl="1" indent="-456847">
              <a:buBlip>
                <a:blip r:embed="rId2"/>
              </a:buBlip>
              <a:defRPr sz="3700">
                <a:solidFill>
                  <a:srgbClr val="73BFFF"/>
                </a:solidFill>
              </a:defRPr>
            </a:pPr>
            <a:r>
              <a:t>Primarily act as recruiters and directors</a:t>
            </a:r>
          </a:p>
          <a:p>
            <a:pPr marL="901347" lvl="1" indent="-456847">
              <a:buBlip>
                <a:blip r:embed="rId2"/>
              </a:buBlip>
              <a:defRPr sz="3700">
                <a:solidFill>
                  <a:srgbClr val="73BFFF"/>
                </a:solidFill>
              </a:defRPr>
            </a:pPr>
            <a:r>
              <a:t>TGF-β1, VEGF, PDGF-BB, FGF-b, IL -1, SDF-1, GCSF, MMP-9, etc</a:t>
            </a:r>
          </a:p>
        </p:txBody>
      </p:sp>
      <p:pic>
        <p:nvPicPr>
          <p:cNvPr id="277" name="MSC LR PRP recruitment.gif" descr="MSC LR PRP recruitment.gif"/>
          <p:cNvPicPr>
            <a:picLocks/>
          </p:cNvPicPr>
          <p:nvPr/>
        </p:nvPicPr>
        <p:blipFill>
          <a:blip r:embed="rId3"/>
          <a:stretch>
            <a:fillRect/>
          </a:stretch>
        </p:blipFill>
        <p:spPr>
          <a:xfrm>
            <a:off x="5766376" y="4199731"/>
            <a:ext cx="7239001" cy="40719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Chemotaxis"/>
          <p:cNvSpPr txBox="1">
            <a:spLocks noGrp="1"/>
          </p:cNvSpPr>
          <p:nvPr>
            <p:ph type="title"/>
          </p:nvPr>
        </p:nvSpPr>
        <p:spPr>
          <a:xfrm>
            <a:off x="787400" y="7490217"/>
            <a:ext cx="11430000" cy="1219201"/>
          </a:xfrm>
          <a:prstGeom prst="rect">
            <a:avLst/>
          </a:prstGeom>
        </p:spPr>
        <p:txBody>
          <a:bodyPr/>
          <a:lstStyle>
            <a:lvl1pPr algn="ctr">
              <a:defRPr>
                <a:solidFill>
                  <a:srgbClr val="73BFFF"/>
                </a:solidFill>
              </a:defRPr>
            </a:lvl1pPr>
          </a:lstStyle>
          <a:p>
            <a:r>
              <a:t>Chemotaxis</a:t>
            </a:r>
          </a:p>
        </p:txBody>
      </p:sp>
      <p:pic>
        <p:nvPicPr>
          <p:cNvPr id="280" name="WBC chemotaxis.gif" descr="WBC chemotaxis.gif"/>
          <p:cNvPicPr>
            <a:picLocks/>
          </p:cNvPicPr>
          <p:nvPr/>
        </p:nvPicPr>
        <p:blipFill>
          <a:blip r:embed="rId2"/>
          <a:stretch>
            <a:fillRect/>
          </a:stretch>
        </p:blipFill>
        <p:spPr>
          <a:xfrm>
            <a:off x="1830944" y="440025"/>
            <a:ext cx="9342912" cy="700718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Quad pic SR.JPG" descr="Quad pic SR.JPG"/>
          <p:cNvPicPr>
            <a:picLocks noChangeAspect="1"/>
          </p:cNvPicPr>
          <p:nvPr/>
        </p:nvPicPr>
        <p:blipFill>
          <a:blip r:embed="rId2">
            <a:alphaModFix amt="49000"/>
          </a:blip>
          <a:stretch>
            <a:fillRect/>
          </a:stretch>
        </p:blipFill>
        <p:spPr>
          <a:xfrm>
            <a:off x="1315726" y="-7174"/>
            <a:ext cx="10375901" cy="9760775"/>
          </a:xfrm>
          <a:prstGeom prst="rect">
            <a:avLst/>
          </a:prstGeom>
          <a:ln w="12700">
            <a:miter lim="400000"/>
          </a:ln>
        </p:spPr>
      </p:pic>
      <p:sp>
        <p:nvSpPr>
          <p:cNvPr id="283" name="Regenerative Medicine"/>
          <p:cNvSpPr txBox="1">
            <a:spLocks noGrp="1"/>
          </p:cNvSpPr>
          <p:nvPr>
            <p:ph type="title"/>
          </p:nvPr>
        </p:nvSpPr>
        <p:spPr>
          <a:prstGeom prst="rect">
            <a:avLst/>
          </a:prstGeom>
        </p:spPr>
        <p:txBody>
          <a:bodyPr/>
          <a:lstStyle>
            <a:lvl1pPr algn="ctr"/>
          </a:lstStyle>
          <a:p>
            <a:r>
              <a:t>Regenerative Medicine</a:t>
            </a:r>
          </a:p>
        </p:txBody>
      </p:sp>
      <p:sp>
        <p:nvSpPr>
          <p:cNvPr id="284" name="The intentional and active promotion of the repair response of diseased, dysfunctional or injured tissue using stem cells and/or their derivatives."/>
          <p:cNvSpPr txBox="1"/>
          <p:nvPr/>
        </p:nvSpPr>
        <p:spPr>
          <a:xfrm>
            <a:off x="1527975" y="3538334"/>
            <a:ext cx="9944101" cy="2676932"/>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a:solidFill>
                  <a:srgbClr val="73BFFF"/>
                </a:solidFill>
              </a:defRPr>
            </a:pPr>
            <a:r>
              <a:t>The intentional and active </a:t>
            </a:r>
            <a:r>
              <a:rPr>
                <a:hlinkClick r:id="rId3" action="ppaction://hlinksldjump"/>
              </a:rPr>
              <a:t>promotion of the repair response</a:t>
            </a:r>
            <a:r>
              <a:t> of </a:t>
            </a:r>
            <a:r>
              <a:rPr>
                <a:hlinkClick r:id="" action="ppaction://hlinkshowjump?jump=nextslide"/>
              </a:rPr>
              <a:t>diseased, dysfunctional or injured tissue</a:t>
            </a:r>
            <a:r>
              <a:t> using stem cells and/or their derivatives.</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generative Medicine"/>
          <p:cNvSpPr txBox="1">
            <a:spLocks noGrp="1"/>
          </p:cNvSpPr>
          <p:nvPr>
            <p:ph type="title"/>
          </p:nvPr>
        </p:nvSpPr>
        <p:spPr>
          <a:prstGeom prst="rect">
            <a:avLst/>
          </a:prstGeom>
        </p:spPr>
        <p:txBody>
          <a:bodyPr/>
          <a:lstStyle>
            <a:lvl1pPr algn="ctr">
              <a:defRPr sz="8200"/>
            </a:lvl1pPr>
          </a:lstStyle>
          <a:p>
            <a:r>
              <a:t>Regenerative Medicine</a:t>
            </a:r>
          </a:p>
        </p:txBody>
      </p:sp>
      <p:sp>
        <p:nvSpPr>
          <p:cNvPr id="133" name="The intentional and active promotion of the repair response regarding diseased, dysfunctional or injured tissue utilizing stem cells and/or their derivatives."/>
          <p:cNvSpPr txBox="1"/>
          <p:nvPr/>
        </p:nvSpPr>
        <p:spPr>
          <a:xfrm>
            <a:off x="1527975" y="3718159"/>
            <a:ext cx="9944101" cy="4146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5300">
                <a:solidFill>
                  <a:srgbClr val="73BFFF"/>
                </a:solidFill>
              </a:defRPr>
            </a:pPr>
            <a:r>
              <a:t>The </a:t>
            </a:r>
            <a:r>
              <a:rPr>
                <a:hlinkClick r:id="rId2" action="ppaction://hlinksldjump"/>
              </a:rPr>
              <a:t>intentional and active</a:t>
            </a:r>
            <a:r>
              <a:t> promotion of the repair response regarding diseased, dysfunctional or injured tissue utilizing stem cells and/or their derivatives.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33"/>
                                        </p:tgtEl>
                                        <p:attrNameLst>
                                          <p:attrName>style.visibility</p:attrName>
                                        </p:attrNameLst>
                                      </p:cBhvr>
                                      <p:to>
                                        <p:strVal val="visible"/>
                                      </p:to>
                                    </p:set>
                                    <p:animEffect transition="in" filter="wipe(left)">
                                      <p:cBhvr>
                                        <p:cTn id="7" dur="10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Diseased, dysfunctional, or injured tissue"/>
          <p:cNvSpPr txBox="1">
            <a:spLocks noGrp="1"/>
          </p:cNvSpPr>
          <p:nvPr>
            <p:ph type="title"/>
          </p:nvPr>
        </p:nvSpPr>
        <p:spPr>
          <a:xfrm>
            <a:off x="787400" y="7835900"/>
            <a:ext cx="11430000" cy="1219200"/>
          </a:xfrm>
          <a:prstGeom prst="rect">
            <a:avLst/>
          </a:prstGeom>
        </p:spPr>
        <p:txBody>
          <a:bodyPr/>
          <a:lstStyle>
            <a:lvl1pPr defTabSz="408940">
              <a:defRPr sz="5040">
                <a:solidFill>
                  <a:srgbClr val="73BFFF"/>
                </a:solidFill>
                <a:effectLst>
                  <a:outerShdw blurRad="35560" dist="26669" dir="5400000" rotWithShape="0">
                    <a:srgbClr val="000000"/>
                  </a:outerShdw>
                </a:effectLst>
              </a:defRPr>
            </a:lvl1pPr>
          </a:lstStyle>
          <a:p>
            <a:r>
              <a:t>Diseased, dysfunctional, or injured tissue</a:t>
            </a:r>
          </a:p>
        </p:txBody>
      </p:sp>
      <p:pic>
        <p:nvPicPr>
          <p:cNvPr id="287" name="Quad pic SR.JPG" descr="Quad pic SR.JPG"/>
          <p:cNvPicPr>
            <a:picLocks noChangeAspect="1"/>
          </p:cNvPicPr>
          <p:nvPr/>
        </p:nvPicPr>
        <p:blipFill>
          <a:blip r:embed="rId2"/>
          <a:stretch>
            <a:fillRect/>
          </a:stretch>
        </p:blipFill>
        <p:spPr>
          <a:xfrm>
            <a:off x="2446026" y="317500"/>
            <a:ext cx="8113715" cy="76327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Sag T2 FS 7.18.18.JPG" descr="Sag T2 FS 7.18.18.JPG"/>
          <p:cNvPicPr>
            <a:picLocks noChangeAspect="1"/>
          </p:cNvPicPr>
          <p:nvPr/>
        </p:nvPicPr>
        <p:blipFill>
          <a:blip r:embed="rId2"/>
          <a:stretch>
            <a:fillRect/>
          </a:stretch>
        </p:blipFill>
        <p:spPr>
          <a:xfrm>
            <a:off x="7150100" y="618177"/>
            <a:ext cx="4559300" cy="5461296"/>
          </a:xfrm>
          <a:prstGeom prst="rect">
            <a:avLst/>
          </a:prstGeom>
          <a:ln w="12700">
            <a:miter lim="400000"/>
          </a:ln>
        </p:spPr>
      </p:pic>
      <p:pic>
        <p:nvPicPr>
          <p:cNvPr id="290" name="Cor t2 FS 7.18.18.JPG" descr="Cor t2 FS 7.18.18.JPG"/>
          <p:cNvPicPr>
            <a:picLocks noChangeAspect="1"/>
          </p:cNvPicPr>
          <p:nvPr/>
        </p:nvPicPr>
        <p:blipFill>
          <a:blip r:embed="rId3"/>
          <a:stretch>
            <a:fillRect/>
          </a:stretch>
        </p:blipFill>
        <p:spPr>
          <a:xfrm>
            <a:off x="2036284" y="369816"/>
            <a:ext cx="4161011" cy="5154684"/>
          </a:xfrm>
          <a:prstGeom prst="rect">
            <a:avLst/>
          </a:prstGeom>
          <a:ln w="12700">
            <a:miter lim="400000"/>
          </a:ln>
        </p:spPr>
      </p:pic>
      <p:pic>
        <p:nvPicPr>
          <p:cNvPr id="291" name="Ax T1 patella 7.18.18.JPG" descr="Ax T1 patella 7.18.18.JPG"/>
          <p:cNvPicPr>
            <a:picLocks noChangeAspect="1"/>
          </p:cNvPicPr>
          <p:nvPr/>
        </p:nvPicPr>
        <p:blipFill>
          <a:blip r:embed="rId4"/>
          <a:stretch>
            <a:fillRect/>
          </a:stretch>
        </p:blipFill>
        <p:spPr>
          <a:xfrm>
            <a:off x="1447800" y="4360484"/>
            <a:ext cx="4279900" cy="4453316"/>
          </a:xfrm>
          <a:prstGeom prst="rect">
            <a:avLst/>
          </a:prstGeom>
          <a:ln w="12700">
            <a:miter lim="400000"/>
          </a:ln>
        </p:spPr>
      </p:pic>
      <p:pic>
        <p:nvPicPr>
          <p:cNvPr id="292" name="Ax T2 FS BC 7.18.18.JPG" descr="Ax T2 FS BC 7.18.18.JPG"/>
          <p:cNvPicPr>
            <a:picLocks noChangeAspect="1"/>
          </p:cNvPicPr>
          <p:nvPr/>
        </p:nvPicPr>
        <p:blipFill>
          <a:blip r:embed="rId5"/>
          <a:stretch>
            <a:fillRect/>
          </a:stretch>
        </p:blipFill>
        <p:spPr>
          <a:xfrm>
            <a:off x="6194396" y="5115764"/>
            <a:ext cx="3975101" cy="418631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90"/>
                                        </p:tgtEl>
                                        <p:attrNameLst>
                                          <p:attrName>style.visibility</p:attrName>
                                        </p:attrNameLst>
                                      </p:cBhvr>
                                      <p:to>
                                        <p:strVal val="visible"/>
                                      </p:to>
                                    </p:set>
                                    <p:animEffect transition="in" filter="dissolve">
                                      <p:cBhvr>
                                        <p:cTn id="7" dur="1000"/>
                                        <p:tgtEl>
                                          <p:spTgt spid="29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91"/>
                                        </p:tgtEl>
                                        <p:attrNameLst>
                                          <p:attrName>style.visibility</p:attrName>
                                        </p:attrNameLst>
                                      </p:cBhvr>
                                      <p:to>
                                        <p:strVal val="visible"/>
                                      </p:to>
                                    </p:set>
                                    <p:animEffect transition="in" filter="dissolve">
                                      <p:cBhvr>
                                        <p:cTn id="12" dur="1000"/>
                                        <p:tgtEl>
                                          <p:spTgt spid="29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292"/>
                                        </p:tgtEl>
                                        <p:attrNameLst>
                                          <p:attrName>style.visibility</p:attrName>
                                        </p:attrNameLst>
                                      </p:cBhvr>
                                      <p:to>
                                        <p:strVal val="visible"/>
                                      </p:to>
                                    </p:set>
                                    <p:animEffect transition="in" filter="dissolve">
                                      <p:cBhvr>
                                        <p:cTn id="17" dur="1000"/>
                                        <p:tgtEl>
                                          <p:spTgt spid="29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289"/>
                                        </p:tgtEl>
                                        <p:attrNameLst>
                                          <p:attrName>style.visibility</p:attrName>
                                        </p:attrNameLst>
                                      </p:cBhvr>
                                      <p:to>
                                        <p:strVal val="visible"/>
                                      </p:to>
                                    </p:set>
                                    <p:animEffect transition="in" filter="dissolve">
                                      <p:cBhvr>
                                        <p:cTn id="22" dur="10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animBg="1" advAuto="0"/>
      <p:bldP spid="290" grpId="0" animBg="1" advAuto="0"/>
      <p:bldP spid="291" grpId="0" animBg="1" advAuto="0"/>
      <p:bldP spid="292" grpId="0"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50yo male new onset knee pain.…"/>
          <p:cNvSpPr txBox="1">
            <a:spLocks noGrp="1"/>
          </p:cNvSpPr>
          <p:nvPr>
            <p:ph type="title"/>
          </p:nvPr>
        </p:nvSpPr>
        <p:spPr>
          <a:xfrm>
            <a:off x="787400" y="254000"/>
            <a:ext cx="11430000" cy="1371600"/>
          </a:xfrm>
          <a:prstGeom prst="rect">
            <a:avLst/>
          </a:prstGeom>
          <a:ln w="25400">
            <a:solidFill>
              <a:srgbClr val="ACA6A4"/>
            </a:solidFill>
          </a:ln>
          <a:effectLst>
            <a:outerShdw blurRad="25400" dist="38100" dir="2700000" rotWithShape="0">
              <a:srgbClr val="000000">
                <a:alpha val="64999"/>
              </a:srgbClr>
            </a:outerShdw>
          </a:effectLst>
        </p:spPr>
        <p:txBody>
          <a:bodyPr/>
          <a:lstStyle/>
          <a:p>
            <a:pPr algn="ctr">
              <a:defRPr sz="3100"/>
            </a:pPr>
            <a:r>
              <a:t>50yo male new onset knee pain. </a:t>
            </a:r>
          </a:p>
          <a:p>
            <a:pPr algn="ctr">
              <a:defRPr sz="3100"/>
            </a:pPr>
            <a:r>
              <a:t>Dx - 'undersurface apical flap tear of the meniscus'.</a:t>
            </a:r>
          </a:p>
        </p:txBody>
      </p:sp>
      <p:pic>
        <p:nvPicPr>
          <p:cNvPr id="295" name="Cor t2 FS 7.18.18.JPG" descr="Cor t2 FS 7.18.18.JPG"/>
          <p:cNvPicPr>
            <a:picLocks noChangeAspect="1"/>
          </p:cNvPicPr>
          <p:nvPr/>
        </p:nvPicPr>
        <p:blipFill>
          <a:blip r:embed="rId2"/>
          <a:stretch>
            <a:fillRect/>
          </a:stretch>
        </p:blipFill>
        <p:spPr>
          <a:xfrm>
            <a:off x="508306" y="2240128"/>
            <a:ext cx="5829301" cy="7221372"/>
          </a:xfrm>
          <a:prstGeom prst="rect">
            <a:avLst/>
          </a:prstGeom>
          <a:ln w="12700">
            <a:miter lim="400000"/>
          </a:ln>
        </p:spPr>
      </p:pic>
      <p:pic>
        <p:nvPicPr>
          <p:cNvPr id="296" name="Ax T2 FS BC 7.18.18.JPG" descr="Ax T2 FS BC 7.18.18.JPG"/>
          <p:cNvPicPr>
            <a:picLocks noChangeAspect="1"/>
          </p:cNvPicPr>
          <p:nvPr/>
        </p:nvPicPr>
        <p:blipFill>
          <a:blip r:embed="rId3"/>
          <a:stretch>
            <a:fillRect/>
          </a:stretch>
        </p:blipFill>
        <p:spPr>
          <a:xfrm>
            <a:off x="6506014" y="2693853"/>
            <a:ext cx="6016186" cy="633584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a14="http://schemas.microsoft.com/office/drawing/2010/main" xmlns:m="http://schemas.openxmlformats.org/officeDocument/2006/math"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2 weeks s/p medial meniscectomy, pt had large persistent effusion limiting ROM.…"/>
          <p:cNvSpPr txBox="1">
            <a:spLocks noGrp="1"/>
          </p:cNvSpPr>
          <p:nvPr>
            <p:ph type="title"/>
          </p:nvPr>
        </p:nvSpPr>
        <p:spPr>
          <a:xfrm>
            <a:off x="787400" y="254000"/>
            <a:ext cx="11430000" cy="1498600"/>
          </a:xfrm>
          <a:prstGeom prst="rect">
            <a:avLst/>
          </a:prstGeom>
        </p:spPr>
        <p:txBody>
          <a:bodyPr/>
          <a:lstStyle/>
          <a:p>
            <a:pPr defTabSz="245363">
              <a:defRPr sz="3024">
                <a:effectLst>
                  <a:outerShdw blurRad="21336" dist="16002" dir="5400000" rotWithShape="0">
                    <a:srgbClr val="000000"/>
                  </a:outerShdw>
                </a:effectLst>
              </a:defRPr>
            </a:pPr>
            <a:r>
              <a:t>2 weeks s/p medial meniscectomy, pt had large persistent effusion limiting ROM. </a:t>
            </a:r>
          </a:p>
          <a:p>
            <a:pPr defTabSz="245363">
              <a:defRPr sz="3024">
                <a:effectLst>
                  <a:outerShdw blurRad="21336" dist="16002" dir="5400000" rotWithShape="0">
                    <a:srgbClr val="000000"/>
                  </a:outerShdw>
                </a:effectLst>
              </a:defRPr>
            </a:pPr>
            <a:r>
              <a:t>MR demonstrates subarticular stress fx of medial fem condyle.</a:t>
            </a:r>
          </a:p>
        </p:txBody>
      </p:sp>
      <p:pic>
        <p:nvPicPr>
          <p:cNvPr id="299" name="Sag FS RK Fem stress fx .JPG" descr="Sag FS RK Fem stress fx .JPG"/>
          <p:cNvPicPr>
            <a:picLocks noChangeAspect="1"/>
          </p:cNvPicPr>
          <p:nvPr/>
        </p:nvPicPr>
        <p:blipFill>
          <a:blip r:embed="rId2"/>
          <a:stretch>
            <a:fillRect/>
          </a:stretch>
        </p:blipFill>
        <p:spPr>
          <a:xfrm>
            <a:off x="1562100" y="2202096"/>
            <a:ext cx="4381500" cy="7003219"/>
          </a:xfrm>
          <a:prstGeom prst="rect">
            <a:avLst/>
          </a:prstGeom>
          <a:ln w="12700">
            <a:miter lim="400000"/>
          </a:ln>
        </p:spPr>
      </p:pic>
      <p:pic>
        <p:nvPicPr>
          <p:cNvPr id="300" name="RK Fem stress fx.JPG" descr="RK Fem stress fx.JPG"/>
          <p:cNvPicPr>
            <a:picLocks noChangeAspect="1"/>
          </p:cNvPicPr>
          <p:nvPr/>
        </p:nvPicPr>
        <p:blipFill>
          <a:blip r:embed="rId3"/>
          <a:stretch>
            <a:fillRect/>
          </a:stretch>
        </p:blipFill>
        <p:spPr>
          <a:xfrm>
            <a:off x="7289186" y="2198505"/>
            <a:ext cx="4673601" cy="70104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a14="http://schemas.microsoft.com/office/drawing/2010/main" xmlns:m="http://schemas.openxmlformats.org/officeDocument/2006/math"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Non weight bearing for 4 weeks. Sxs improved and f/u MR demonstrated progressive healing and patient was allowed to return to exercise."/>
          <p:cNvSpPr txBox="1">
            <a:spLocks noGrp="1"/>
          </p:cNvSpPr>
          <p:nvPr>
            <p:ph type="title"/>
          </p:nvPr>
        </p:nvSpPr>
        <p:spPr>
          <a:xfrm>
            <a:off x="787400" y="254000"/>
            <a:ext cx="11430000" cy="1435100"/>
          </a:xfrm>
          <a:prstGeom prst="rect">
            <a:avLst/>
          </a:prstGeom>
        </p:spPr>
        <p:txBody>
          <a:bodyPr/>
          <a:lstStyle>
            <a:lvl1pPr defTabSz="233679">
              <a:defRPr sz="2880">
                <a:effectLst>
                  <a:outerShdw blurRad="20320" dist="15240" dir="5400000" rotWithShape="0">
                    <a:srgbClr val="000000"/>
                  </a:outerShdw>
                </a:effectLst>
              </a:defRPr>
            </a:lvl1pPr>
          </a:lstStyle>
          <a:p>
            <a:r>
              <a:t>Non weight bearing for 4 weeks. Sxs improved and f/u MR demonstrated progressive healing and patient was allowed to return to exercise. </a:t>
            </a:r>
          </a:p>
        </p:txBody>
      </p:sp>
      <p:pic>
        <p:nvPicPr>
          <p:cNvPr id="303" name="Sag FS 10.10.18.JPG" descr="Sag FS 10.10.18.JPG"/>
          <p:cNvPicPr>
            <a:picLocks noChangeAspect="1"/>
          </p:cNvPicPr>
          <p:nvPr/>
        </p:nvPicPr>
        <p:blipFill>
          <a:blip r:embed="rId2"/>
          <a:stretch>
            <a:fillRect/>
          </a:stretch>
        </p:blipFill>
        <p:spPr>
          <a:xfrm>
            <a:off x="1498600" y="2564047"/>
            <a:ext cx="4051300" cy="6237054"/>
          </a:xfrm>
          <a:prstGeom prst="rect">
            <a:avLst/>
          </a:prstGeom>
          <a:ln w="12700">
            <a:miter lim="400000"/>
          </a:ln>
        </p:spPr>
      </p:pic>
      <p:pic>
        <p:nvPicPr>
          <p:cNvPr id="304" name="Cor T1 10.10.18.JPG" descr="Cor T1 10.10.18.JPG"/>
          <p:cNvPicPr>
            <a:picLocks noChangeAspect="1"/>
          </p:cNvPicPr>
          <p:nvPr/>
        </p:nvPicPr>
        <p:blipFill>
          <a:blip r:embed="rId3"/>
          <a:stretch>
            <a:fillRect/>
          </a:stretch>
        </p:blipFill>
        <p:spPr>
          <a:xfrm>
            <a:off x="6964592" y="2552700"/>
            <a:ext cx="4401908" cy="6248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push dir="r"/>
      </p:transition>
    </mc:Choice>
    <mc:Fallback xmlns:a14="http://schemas.microsoft.com/office/drawing/2010/main" xmlns:m="http://schemas.openxmlformats.org/officeDocument/2006/math"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1 month after return to exercise, pt continued to have persistent effusion and developed very slight lower medial knee pain (3/10)…"/>
          <p:cNvSpPr txBox="1">
            <a:spLocks noGrp="1"/>
          </p:cNvSpPr>
          <p:nvPr>
            <p:ph type="title"/>
          </p:nvPr>
        </p:nvSpPr>
        <p:spPr>
          <a:xfrm>
            <a:off x="787400" y="254000"/>
            <a:ext cx="11430000" cy="1663700"/>
          </a:xfrm>
          <a:prstGeom prst="rect">
            <a:avLst/>
          </a:prstGeom>
        </p:spPr>
        <p:txBody>
          <a:bodyPr/>
          <a:lstStyle/>
          <a:p>
            <a:pPr defTabSz="233679">
              <a:defRPr sz="2880">
                <a:effectLst>
                  <a:outerShdw blurRad="20320" dist="15240" dir="5400000" rotWithShape="0">
                    <a:srgbClr val="000000"/>
                  </a:outerShdw>
                </a:effectLst>
              </a:defRPr>
            </a:pPr>
            <a:r>
              <a:t>1 month after return to exercise, pt continued to have persistent effusion and developed very slight lower medial knee pain (3/10)  </a:t>
            </a:r>
          </a:p>
          <a:p>
            <a:pPr defTabSz="233679">
              <a:defRPr sz="2880">
                <a:effectLst>
                  <a:outerShdw blurRad="20320" dist="15240" dir="5400000" rotWithShape="0">
                    <a:srgbClr val="000000"/>
                  </a:outerShdw>
                </a:effectLst>
              </a:defRPr>
            </a:pPr>
            <a:r>
              <a:t>- MR demonstrates developing tibial stress fx along the med tib plateau.</a:t>
            </a:r>
          </a:p>
        </p:txBody>
      </p:sp>
      <p:pic>
        <p:nvPicPr>
          <p:cNvPr id="307" name="COR T2FS 11.14.18.JPG" descr="COR T2FS 11.14.18.JPG"/>
          <p:cNvPicPr>
            <a:picLocks noChangeAspect="1"/>
          </p:cNvPicPr>
          <p:nvPr/>
        </p:nvPicPr>
        <p:blipFill>
          <a:blip r:embed="rId2"/>
          <a:stretch>
            <a:fillRect/>
          </a:stretch>
        </p:blipFill>
        <p:spPr>
          <a:xfrm>
            <a:off x="7213600" y="2692400"/>
            <a:ext cx="4186929" cy="5994400"/>
          </a:xfrm>
          <a:prstGeom prst="rect">
            <a:avLst/>
          </a:prstGeom>
          <a:ln w="12700">
            <a:miter lim="400000"/>
          </a:ln>
        </p:spPr>
      </p:pic>
      <p:pic>
        <p:nvPicPr>
          <p:cNvPr id="308" name="Sag FS 11.14.18.JPG" descr="Sag FS 11.14.18.JPG"/>
          <p:cNvPicPr>
            <a:picLocks noChangeAspect="1"/>
          </p:cNvPicPr>
          <p:nvPr/>
        </p:nvPicPr>
        <p:blipFill>
          <a:blip r:embed="rId3"/>
          <a:stretch>
            <a:fillRect/>
          </a:stretch>
        </p:blipFill>
        <p:spPr>
          <a:xfrm>
            <a:off x="1384300" y="2696113"/>
            <a:ext cx="4737100" cy="599645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cover dir="d"/>
      </p:transition>
    </mc:Choice>
    <mc:Fallback xmlns:a14="http://schemas.microsoft.com/office/drawing/2010/main" xmlns:m="http://schemas.openxmlformats.org/officeDocument/2006/math"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6mo after initial onset of right knee pain and subsequent surgery, pt develops almost identical left knee sxs.…"/>
          <p:cNvSpPr txBox="1">
            <a:spLocks noGrp="1"/>
          </p:cNvSpPr>
          <p:nvPr>
            <p:ph type="title"/>
          </p:nvPr>
        </p:nvSpPr>
        <p:spPr>
          <a:xfrm>
            <a:off x="787400" y="254000"/>
            <a:ext cx="11430000" cy="1549400"/>
          </a:xfrm>
          <a:prstGeom prst="rect">
            <a:avLst/>
          </a:prstGeom>
        </p:spPr>
        <p:txBody>
          <a:bodyPr/>
          <a:lstStyle/>
          <a:p>
            <a:pPr defTabSz="251206">
              <a:defRPr sz="3096">
                <a:effectLst>
                  <a:outerShdw blurRad="21844" dist="16383" dir="5400000" rotWithShape="0">
                    <a:srgbClr val="000000"/>
                  </a:outerShdw>
                </a:effectLst>
              </a:defRPr>
            </a:pPr>
            <a:r>
              <a:t>6mo after initial onset of right knee pain and subsequent surgery, pt develops almost identical left knee sxs. </a:t>
            </a:r>
          </a:p>
          <a:p>
            <a:pPr defTabSz="251206">
              <a:defRPr sz="3096">
                <a:effectLst>
                  <a:outerShdw blurRad="21844" dist="16383" dir="5400000" rotWithShape="0">
                    <a:srgbClr val="000000"/>
                  </a:outerShdw>
                </a:effectLst>
              </a:defRPr>
            </a:pPr>
            <a:r>
              <a:t>- MR apical flap tear of posterior horn of medial meniscus.</a:t>
            </a:r>
          </a:p>
        </p:txBody>
      </p:sp>
      <p:pic>
        <p:nvPicPr>
          <p:cNvPr id="311" name="MR LK SR 1.30.19.2.JPG" descr="MR LK SR 1.30.19.2.JPG"/>
          <p:cNvPicPr>
            <a:picLocks noChangeAspect="1"/>
          </p:cNvPicPr>
          <p:nvPr/>
        </p:nvPicPr>
        <p:blipFill>
          <a:blip r:embed="rId2"/>
          <a:stretch>
            <a:fillRect/>
          </a:stretch>
        </p:blipFill>
        <p:spPr>
          <a:xfrm>
            <a:off x="1765300" y="2459961"/>
            <a:ext cx="9474200" cy="7103140"/>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12mo post op, right knee is mildly unstable and there is significant articular cartilage thinning."/>
          <p:cNvSpPr txBox="1">
            <a:spLocks noGrp="1"/>
          </p:cNvSpPr>
          <p:nvPr>
            <p:ph type="title"/>
          </p:nvPr>
        </p:nvSpPr>
        <p:spPr>
          <a:xfrm>
            <a:off x="787400" y="254000"/>
            <a:ext cx="11430000" cy="1358900"/>
          </a:xfrm>
          <a:prstGeom prst="rect">
            <a:avLst/>
          </a:prstGeom>
        </p:spPr>
        <p:txBody>
          <a:bodyPr/>
          <a:lstStyle>
            <a:lvl1pPr defTabSz="338835">
              <a:defRPr sz="4176">
                <a:effectLst>
                  <a:outerShdw blurRad="29464" dist="22098" dir="5400000" rotWithShape="0">
                    <a:srgbClr val="000000"/>
                  </a:outerShdw>
                </a:effectLst>
              </a:defRPr>
            </a:lvl1pPr>
          </a:lstStyle>
          <a:p>
            <a:r>
              <a:t>12mo post op, right knee is mildly unstable and there is significant articular cartilage thinning.  </a:t>
            </a:r>
          </a:p>
        </p:txBody>
      </p:sp>
      <p:pic>
        <p:nvPicPr>
          <p:cNvPr id="314" name="Sag comp 7.18..4.19.JPG" descr="Sag comp 7.18..4.19.JPG"/>
          <p:cNvPicPr>
            <a:picLocks noChangeAspect="1"/>
          </p:cNvPicPr>
          <p:nvPr/>
        </p:nvPicPr>
        <p:blipFill>
          <a:blip r:embed="rId2"/>
          <a:stretch>
            <a:fillRect/>
          </a:stretch>
        </p:blipFill>
        <p:spPr>
          <a:xfrm>
            <a:off x="6386290" y="2697622"/>
            <a:ext cx="6326410" cy="4871578"/>
          </a:xfrm>
          <a:prstGeom prst="rect">
            <a:avLst/>
          </a:prstGeom>
          <a:ln w="12700">
            <a:miter lim="400000"/>
          </a:ln>
        </p:spPr>
      </p:pic>
      <p:pic>
        <p:nvPicPr>
          <p:cNvPr id="315" name="Cor Comp 2.JPG" descr="Cor Comp 2.JPG"/>
          <p:cNvPicPr>
            <a:picLocks noChangeAspect="1"/>
          </p:cNvPicPr>
          <p:nvPr/>
        </p:nvPicPr>
        <p:blipFill>
          <a:blip r:embed="rId3"/>
          <a:stretch>
            <a:fillRect/>
          </a:stretch>
        </p:blipFill>
        <p:spPr>
          <a:xfrm>
            <a:off x="634470" y="2695548"/>
            <a:ext cx="5483899" cy="5013352"/>
          </a:xfrm>
          <a:prstGeom prst="rect">
            <a:avLst/>
          </a:prstGeom>
          <a:ln w="12700">
            <a:miter lim="400000"/>
          </a:ln>
        </p:spPr>
      </p:pic>
      <p:sp>
        <p:nvSpPr>
          <p:cNvPr id="316" name="2.9mm"/>
          <p:cNvSpPr txBox="1"/>
          <p:nvPr/>
        </p:nvSpPr>
        <p:spPr>
          <a:xfrm>
            <a:off x="1032814" y="4970303"/>
            <a:ext cx="2032001" cy="4733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a:lvl1pPr>
          </a:lstStyle>
          <a:p>
            <a:r>
              <a:t>2.9mm</a:t>
            </a:r>
          </a:p>
        </p:txBody>
      </p:sp>
      <p:sp>
        <p:nvSpPr>
          <p:cNvPr id="317" name="5.3mm"/>
          <p:cNvSpPr txBox="1"/>
          <p:nvPr/>
        </p:nvSpPr>
        <p:spPr>
          <a:xfrm>
            <a:off x="4182110" y="4894103"/>
            <a:ext cx="1084581" cy="4733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a:lvl1pPr>
          </a:lstStyle>
          <a:p>
            <a:r>
              <a:t>5.3mm</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What can we currently do?"/>
          <p:cNvSpPr txBox="1">
            <a:spLocks noGrp="1"/>
          </p:cNvSpPr>
          <p:nvPr>
            <p:ph type="title"/>
          </p:nvPr>
        </p:nvSpPr>
        <p:spPr>
          <a:xfrm>
            <a:off x="787400" y="7569200"/>
            <a:ext cx="11430000" cy="1219200"/>
          </a:xfrm>
          <a:prstGeom prst="rect">
            <a:avLst/>
          </a:prstGeom>
        </p:spPr>
        <p:txBody>
          <a:bodyPr/>
          <a:lstStyle>
            <a:lvl1pPr algn="ctr"/>
          </a:lstStyle>
          <a:p>
            <a:r>
              <a:t>What can we currently do?</a:t>
            </a:r>
          </a:p>
        </p:txBody>
      </p:sp>
      <p:pic>
        <p:nvPicPr>
          <p:cNvPr id="320" name="50 percent pic.jpg" descr="50 percent pic.jpg"/>
          <p:cNvPicPr>
            <a:picLocks noChangeAspect="1"/>
          </p:cNvPicPr>
          <p:nvPr/>
        </p:nvPicPr>
        <p:blipFill>
          <a:blip r:embed="rId2"/>
          <a:stretch>
            <a:fillRect/>
          </a:stretch>
        </p:blipFill>
        <p:spPr>
          <a:xfrm>
            <a:off x="0" y="-760"/>
            <a:ext cx="13004800" cy="7316720"/>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 name="Infographic.png" descr="Infographic.png"/>
          <p:cNvPicPr>
            <a:picLocks noChangeAspect="1"/>
          </p:cNvPicPr>
          <p:nvPr/>
        </p:nvPicPr>
        <p:blipFill>
          <a:blip r:embed="rId2"/>
          <a:stretch>
            <a:fillRect/>
          </a:stretch>
        </p:blipFill>
        <p:spPr>
          <a:xfrm>
            <a:off x="-3175" y="533400"/>
            <a:ext cx="13030200" cy="8686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stem-cell-treatment-800.jpg" descr="stem-cell-treatment-800.jpg"/>
          <p:cNvPicPr>
            <a:picLocks noGrp="1"/>
          </p:cNvPicPr>
          <p:nvPr>
            <p:ph type="pic" idx="21"/>
          </p:nvPr>
        </p:nvPicPr>
        <p:blipFill>
          <a:blip r:embed="rId2"/>
          <a:stretch>
            <a:fillRect/>
          </a:stretch>
        </p:blipFill>
        <p:spPr>
          <a:xfrm>
            <a:off x="6794500" y="2565400"/>
            <a:ext cx="5397501" cy="6121400"/>
          </a:xfrm>
          <a:prstGeom prst="rect">
            <a:avLst/>
          </a:prstGeom>
        </p:spPr>
      </p:pic>
      <p:sp>
        <p:nvSpPr>
          <p:cNvPr id="136" name="Physician intervention…">
            <a:hlinkClick r:id="rId3" action="ppaction://hlinksldjump"/>
          </p:cNvPr>
          <p:cNvSpPr txBox="1">
            <a:spLocks noGrp="1"/>
          </p:cNvSpPr>
          <p:nvPr>
            <p:ph type="body" sz="half" idx="1"/>
          </p:nvPr>
        </p:nvSpPr>
        <p:spPr>
          <a:xfrm>
            <a:off x="990600" y="2565400"/>
            <a:ext cx="5422900" cy="5715000"/>
          </a:xfrm>
          <a:prstGeom prst="rect">
            <a:avLst/>
          </a:prstGeom>
        </p:spPr>
        <p:txBody>
          <a:bodyPr/>
          <a:lstStyle/>
          <a:p>
            <a:pPr>
              <a:buBlip>
                <a:blip r:embed="rId4"/>
              </a:buBlip>
              <a:defRPr>
                <a:solidFill>
                  <a:srgbClr val="73BFFF"/>
                </a:solidFill>
              </a:defRPr>
            </a:pPr>
            <a:r>
              <a:rPr>
                <a:hlinkClick r:id="rId3" action="ppaction://hlinksldjump"/>
              </a:rPr>
              <a:t>Physician intervention</a:t>
            </a:r>
          </a:p>
          <a:p>
            <a:pPr>
              <a:buBlip>
                <a:blip r:embed="rId4"/>
              </a:buBlip>
              <a:defRPr>
                <a:solidFill>
                  <a:srgbClr val="73BFFF"/>
                </a:solidFill>
              </a:defRPr>
            </a:pPr>
            <a:r>
              <a:t>Best Orthobiologic </a:t>
            </a:r>
          </a:p>
          <a:p>
            <a:pPr>
              <a:buBlip>
                <a:blip r:embed="rId4"/>
              </a:buBlip>
              <a:defRPr>
                <a:solidFill>
                  <a:srgbClr val="73BFFF"/>
                </a:solidFill>
              </a:defRPr>
            </a:pPr>
            <a:r>
              <a:t>Precise and complete placement</a:t>
            </a:r>
          </a:p>
        </p:txBody>
      </p:sp>
      <p:sp>
        <p:nvSpPr>
          <p:cNvPr id="137" name="Intentional and active"/>
          <p:cNvSpPr txBox="1"/>
          <p:nvPr/>
        </p:nvSpPr>
        <p:spPr>
          <a:xfrm>
            <a:off x="4330700" y="674484"/>
            <a:ext cx="4955439" cy="733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a:hlinkClick r:id="rId5" action="ppaction://hlinksldjump"/>
              </a:defRPr>
            </a:lvl1pPr>
          </a:lstStyle>
          <a:p>
            <a:r>
              <a:rPr>
                <a:hlinkClick r:id="rId5" action="ppaction://hlinksldjump"/>
              </a:rPr>
              <a:t>Intentional and active</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fill="hold"/>
                                        <p:tgtEl>
                                          <p:spTgt spid="136">
                                            <p:bg/>
                                          </p:spTgt>
                                        </p:tgtEl>
                                        <p:attrNameLst>
                                          <p:attrName>style.visibility</p:attrName>
                                        </p:attrNameLst>
                                      </p:cBhvr>
                                      <p:to>
                                        <p:strVal val="visible"/>
                                      </p:to>
                                    </p:set>
                                  </p:childTnLst>
                                </p:cTn>
                              </p:par>
                              <p:par>
                                <p:cTn id="7" presetID="1" presetClass="entr" presetSubtype="0" fill="hold" grpId="0" nodeType="withEffect">
                                  <p:stCondLst>
                                    <p:cond delay="0"/>
                                  </p:stCondLst>
                                  <p:iterate type="lt">
                                    <p:tmAbs val="100"/>
                                  </p:iterate>
                                  <p:childTnLst>
                                    <p:set>
                                      <p:cBhvr>
                                        <p:cTn id="8" fill="hold"/>
                                        <p:tgtEl>
                                          <p:spTgt spid="13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100"/>
                                  </p:iterate>
                                  <p:childTnLst>
                                    <p:set>
                                      <p:cBhvr>
                                        <p:cTn id="12" fill="hold"/>
                                        <p:tgtEl>
                                          <p:spTgt spid="13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type="lt">
                                    <p:tmAbs val="100"/>
                                  </p:iterate>
                                  <p:childTnLst>
                                    <p:set>
                                      <p:cBhvr>
                                        <p:cTn id="16" fill="hold"/>
                                        <p:tgtEl>
                                          <p:spTgt spid="13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build="p"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image.png" descr="image.png"/>
          <p:cNvPicPr>
            <a:picLocks noChangeAspect="1"/>
          </p:cNvPicPr>
          <p:nvPr/>
        </p:nvPicPr>
        <p:blipFill>
          <a:blip r:embed="rId2"/>
          <a:stretch>
            <a:fillRect/>
          </a:stretch>
        </p:blipFill>
        <p:spPr>
          <a:xfrm>
            <a:off x="12700" y="190500"/>
            <a:ext cx="12997704" cy="93599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a14="http://schemas.microsoft.com/office/drawing/2010/main" xmlns:m="http://schemas.openxmlformats.org/officeDocument/2006/math"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The biggest question is should it be done."/>
          <p:cNvSpPr txBox="1">
            <a:spLocks noGrp="1"/>
          </p:cNvSpPr>
          <p:nvPr>
            <p:ph type="title"/>
          </p:nvPr>
        </p:nvSpPr>
        <p:spPr>
          <a:xfrm>
            <a:off x="787400" y="254000"/>
            <a:ext cx="11430000" cy="1358900"/>
          </a:xfrm>
          <a:prstGeom prst="rect">
            <a:avLst/>
          </a:prstGeom>
        </p:spPr>
        <p:txBody>
          <a:bodyPr/>
          <a:lstStyle>
            <a:lvl1pPr defTabSz="397256">
              <a:defRPr sz="4896" i="1">
                <a:solidFill>
                  <a:srgbClr val="A6AAA9"/>
                </a:solidFill>
                <a:effectLst>
                  <a:outerShdw blurRad="34544" dist="25908" dir="5400000" rotWithShape="0">
                    <a:srgbClr val="000000"/>
                  </a:outerShdw>
                </a:effectLst>
                <a:latin typeface="Helvetica Neue"/>
                <a:ea typeface="Helvetica Neue"/>
                <a:cs typeface="Helvetica Neue"/>
                <a:sym typeface="Helvetica Neue"/>
              </a:defRPr>
            </a:lvl1pPr>
          </a:lstStyle>
          <a:p>
            <a:r>
              <a:t>The biggest question is should it be done.</a:t>
            </a:r>
          </a:p>
        </p:txBody>
      </p:sp>
      <p:sp>
        <p:nvSpPr>
          <p:cNvPr id="327" name="Joints…"/>
          <p:cNvSpPr txBox="1">
            <a:spLocks noGrp="1"/>
          </p:cNvSpPr>
          <p:nvPr>
            <p:ph type="body" sz="half" idx="1"/>
          </p:nvPr>
        </p:nvSpPr>
        <p:spPr>
          <a:prstGeom prst="rect">
            <a:avLst/>
          </a:prstGeom>
        </p:spPr>
        <p:txBody>
          <a:bodyPr/>
          <a:lstStyle/>
          <a:p>
            <a:pPr marL="373379" indent="-373379" defTabSz="490727">
              <a:spcBef>
                <a:spcPts val="3000"/>
              </a:spcBef>
              <a:buBlip>
                <a:blip r:embed="rId2"/>
              </a:buBlip>
              <a:defRPr sz="3024">
                <a:effectLst>
                  <a:outerShdw blurRad="42672" dist="32004" dir="5400000" rotWithShape="0">
                    <a:srgbClr val="000000"/>
                  </a:outerShdw>
                </a:effectLst>
              </a:defRPr>
            </a:pPr>
            <a:r>
              <a:t>Joints</a:t>
            </a:r>
          </a:p>
          <a:p>
            <a:pPr marL="373379" indent="-373379" defTabSz="490727">
              <a:spcBef>
                <a:spcPts val="3000"/>
              </a:spcBef>
              <a:buBlip>
                <a:blip r:embed="rId2"/>
              </a:buBlip>
              <a:defRPr sz="3024">
                <a:effectLst>
                  <a:outerShdw blurRad="42672" dist="32004" dir="5400000" rotWithShape="0">
                    <a:srgbClr val="000000"/>
                  </a:outerShdw>
                </a:effectLst>
              </a:defRPr>
            </a:pPr>
            <a:r>
              <a:t>Ligaments</a:t>
            </a:r>
          </a:p>
          <a:p>
            <a:pPr marL="373379" indent="-373379" defTabSz="490727">
              <a:spcBef>
                <a:spcPts val="3000"/>
              </a:spcBef>
              <a:buBlip>
                <a:blip r:embed="rId2"/>
              </a:buBlip>
              <a:defRPr sz="3024">
                <a:effectLst>
                  <a:outerShdw blurRad="42672" dist="32004" dir="5400000" rotWithShape="0">
                    <a:srgbClr val="000000"/>
                  </a:outerShdw>
                </a:effectLst>
              </a:defRPr>
            </a:pPr>
            <a:r>
              <a:t>Tendons</a:t>
            </a:r>
          </a:p>
          <a:p>
            <a:pPr marL="373379" indent="-373379" defTabSz="490727">
              <a:spcBef>
                <a:spcPts val="3000"/>
              </a:spcBef>
              <a:buBlip>
                <a:blip r:embed="rId2"/>
              </a:buBlip>
              <a:defRPr sz="3024">
                <a:effectLst>
                  <a:outerShdw blurRad="42672" dist="32004" dir="5400000" rotWithShape="0">
                    <a:srgbClr val="000000"/>
                  </a:outerShdw>
                </a:effectLst>
              </a:defRPr>
            </a:pPr>
            <a:r>
              <a:t>Muscles</a:t>
            </a:r>
          </a:p>
          <a:p>
            <a:pPr marL="373379" indent="-373379" defTabSz="490727">
              <a:spcBef>
                <a:spcPts val="3000"/>
              </a:spcBef>
              <a:buBlip>
                <a:blip r:embed="rId2"/>
              </a:buBlip>
              <a:defRPr sz="3024">
                <a:effectLst>
                  <a:outerShdw blurRad="42672" dist="32004" dir="5400000" rotWithShape="0">
                    <a:srgbClr val="000000"/>
                  </a:outerShdw>
                </a:effectLst>
              </a:defRPr>
            </a:pPr>
            <a:r>
              <a:t>Nerves</a:t>
            </a:r>
          </a:p>
          <a:p>
            <a:pPr marL="373379" indent="-373379" defTabSz="490727">
              <a:spcBef>
                <a:spcPts val="3000"/>
              </a:spcBef>
              <a:buBlip>
                <a:blip r:embed="rId2"/>
              </a:buBlip>
              <a:defRPr sz="3024">
                <a:effectLst>
                  <a:outerShdw blurRad="42672" dist="32004" dir="5400000" rotWithShape="0">
                    <a:srgbClr val="000000"/>
                  </a:outerShdw>
                </a:effectLst>
              </a:defRPr>
            </a:pPr>
            <a:r>
              <a:t>Fractures</a:t>
            </a:r>
          </a:p>
          <a:p>
            <a:pPr marL="746759" lvl="1" indent="-373379" defTabSz="490727">
              <a:spcBef>
                <a:spcPts val="3000"/>
              </a:spcBef>
              <a:buBlip>
                <a:blip r:embed="rId2"/>
              </a:buBlip>
              <a:defRPr sz="3024">
                <a:effectLst>
                  <a:outerShdw blurRad="42672" dist="32004" dir="5400000" rotWithShape="0">
                    <a:srgbClr val="000000"/>
                  </a:outerShdw>
                </a:effectLst>
              </a:defRPr>
            </a:pPr>
            <a:r>
              <a:t>And combinations therein</a:t>
            </a:r>
          </a:p>
        </p:txBody>
      </p:sp>
      <p:pic>
        <p:nvPicPr>
          <p:cNvPr id="328" name="Bone scan numerous uptake locations.JPG" descr="Bone scan numerous uptake locations.JPG"/>
          <p:cNvPicPr>
            <a:picLocks noChangeAspect="1"/>
          </p:cNvPicPr>
          <p:nvPr/>
        </p:nvPicPr>
        <p:blipFill>
          <a:blip r:embed="rId3"/>
          <a:srcRect r="5404" b="1978"/>
          <a:stretch>
            <a:fillRect/>
          </a:stretch>
        </p:blipFill>
        <p:spPr>
          <a:xfrm>
            <a:off x="7416858" y="2095500"/>
            <a:ext cx="4889501" cy="6921500"/>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TPP.JPG" descr="TPP.JPG"/>
          <p:cNvPicPr>
            <a:picLocks noChangeAspect="1"/>
          </p:cNvPicPr>
          <p:nvPr/>
        </p:nvPicPr>
        <p:blipFill>
          <a:blip r:embed="rId2"/>
          <a:srcRect l="10125" b="6901"/>
          <a:stretch>
            <a:fillRect/>
          </a:stretch>
        </p:blipFill>
        <p:spPr>
          <a:xfrm>
            <a:off x="1638300" y="0"/>
            <a:ext cx="10972800" cy="90805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Transient Positional Pseudarthrosis of the Spinous Processes (TPPS)*"/>
          <p:cNvSpPr txBox="1">
            <a:spLocks noGrp="1"/>
          </p:cNvSpPr>
          <p:nvPr>
            <p:ph type="title"/>
          </p:nvPr>
        </p:nvSpPr>
        <p:spPr>
          <a:prstGeom prst="rect">
            <a:avLst/>
          </a:prstGeom>
        </p:spPr>
        <p:txBody>
          <a:bodyPr/>
          <a:lstStyle>
            <a:lvl1pPr defTabSz="479044">
              <a:defRPr sz="5904">
                <a:effectLst>
                  <a:outerShdw blurRad="41656" dist="31242" dir="5400000" rotWithShape="0">
                    <a:srgbClr val="000000"/>
                  </a:outerShdw>
                </a:effectLst>
              </a:defRPr>
            </a:lvl1pPr>
          </a:lstStyle>
          <a:p>
            <a:r>
              <a:t>Transient Positional Pseudarthrosis of the Spinous Processes (TPPS)*</a:t>
            </a:r>
          </a:p>
        </p:txBody>
      </p:sp>
      <p:sp>
        <p:nvSpPr>
          <p:cNvPr id="333" name="Transient compression of the interspinous ligaments, usually of the lumbar spine, secondary to pseudarthrosis of the spinous processes during extreme hyperextension.…"/>
          <p:cNvSpPr txBox="1">
            <a:spLocks noGrp="1"/>
          </p:cNvSpPr>
          <p:nvPr>
            <p:ph type="body" sz="half" idx="1"/>
          </p:nvPr>
        </p:nvSpPr>
        <p:spPr>
          <a:prstGeom prst="rect">
            <a:avLst/>
          </a:prstGeom>
        </p:spPr>
        <p:txBody>
          <a:bodyPr/>
          <a:lstStyle/>
          <a:p>
            <a:pPr marL="222250" indent="-222250" defTabSz="292100">
              <a:spcBef>
                <a:spcPts val="1800"/>
              </a:spcBef>
              <a:buBlip>
                <a:blip r:embed="rId2"/>
              </a:buBlip>
              <a:defRPr sz="1800">
                <a:effectLst>
                  <a:outerShdw blurRad="25400" dist="19050" dir="5400000" rotWithShape="0">
                    <a:srgbClr val="000000"/>
                  </a:outerShdw>
                </a:effectLst>
              </a:defRPr>
            </a:pPr>
            <a:r>
              <a:t>Transient compression of the interspinous ligaments, usually of the lumbar spine, secondary to pseudarthrosis of the spinous processes during extreme hyperextension.</a:t>
            </a:r>
          </a:p>
          <a:p>
            <a:pPr marL="222250" indent="-222250" defTabSz="292100">
              <a:spcBef>
                <a:spcPts val="1800"/>
              </a:spcBef>
              <a:buBlip>
                <a:blip r:embed="rId2"/>
              </a:buBlip>
              <a:defRPr sz="1800">
                <a:effectLst>
                  <a:outerShdw blurRad="25400" dist="19050" dir="5400000" rotWithShape="0">
                    <a:srgbClr val="000000"/>
                  </a:outerShdw>
                </a:effectLst>
              </a:defRPr>
            </a:pPr>
            <a:r>
              <a:t>Most commonly seen in gymnasts, cheerleaders, and dancers.</a:t>
            </a:r>
          </a:p>
          <a:p>
            <a:pPr marL="222250" indent="-222250" defTabSz="292100">
              <a:spcBef>
                <a:spcPts val="1800"/>
              </a:spcBef>
              <a:buBlip>
                <a:blip r:embed="rId2"/>
              </a:buBlip>
              <a:defRPr sz="1800">
                <a:effectLst>
                  <a:outerShdw blurRad="25400" dist="19050" dir="5400000" rotWithShape="0">
                    <a:srgbClr val="000000"/>
                  </a:outerShdw>
                </a:effectLst>
              </a:defRPr>
            </a:pPr>
            <a:r>
              <a:t>&lt;20yo</a:t>
            </a:r>
          </a:p>
          <a:p>
            <a:pPr marL="222250" indent="-222250" defTabSz="292100">
              <a:spcBef>
                <a:spcPts val="1800"/>
              </a:spcBef>
              <a:buBlip>
                <a:blip r:embed="rId2"/>
              </a:buBlip>
              <a:defRPr sz="1800">
                <a:effectLst>
                  <a:outerShdw blurRad="25400" dist="19050" dir="5400000" rotWithShape="0">
                    <a:srgbClr val="000000"/>
                  </a:outerShdw>
                </a:effectLst>
              </a:defRPr>
            </a:pPr>
            <a:r>
              <a:t>Workup is often negative. Often missed on MR due to subtlety of findings or radiologist inexperience. </a:t>
            </a:r>
          </a:p>
          <a:p>
            <a:pPr marL="222250" indent="-222250" defTabSz="292100">
              <a:spcBef>
                <a:spcPts val="1800"/>
              </a:spcBef>
              <a:buBlip>
                <a:blip r:embed="rId2"/>
              </a:buBlip>
              <a:defRPr sz="1800">
                <a:effectLst>
                  <a:outerShdw blurRad="25400" dist="19050" dir="5400000" rotWithShape="0">
                    <a:srgbClr val="000000"/>
                  </a:outerShdw>
                </a:effectLst>
              </a:defRPr>
            </a:pPr>
            <a:r>
              <a:t>Physical findings typically direct midline pain exacerbated with hyperextension and flexion. Tenderness on palpation of spinous processes and interspinous ligaments. </a:t>
            </a:r>
          </a:p>
          <a:p>
            <a:pPr marL="222250" indent="-222250" defTabSz="292100">
              <a:spcBef>
                <a:spcPts val="1800"/>
              </a:spcBef>
              <a:buBlip>
                <a:blip r:embed="rId2"/>
              </a:buBlip>
              <a:defRPr sz="1800">
                <a:effectLst>
                  <a:outerShdw blurRad="25400" dist="19050" dir="5400000" rotWithShape="0">
                    <a:srgbClr val="000000"/>
                  </a:outerShdw>
                </a:effectLst>
              </a:defRPr>
            </a:pPr>
            <a:r>
              <a:t>Tx consists of termination of all hyperextension activities and/or US guided high dose PRP (&gt;7x)</a:t>
            </a:r>
          </a:p>
        </p:txBody>
      </p:sp>
      <p:pic>
        <p:nvPicPr>
          <p:cNvPr id="334" name="2A6FFE70-6387-49C5-9684-F727DABAB62A-L0-001.gif" descr="2A6FFE70-6387-49C5-9684-F727DABAB62A-L0-001.gif"/>
          <p:cNvPicPr>
            <a:picLocks/>
          </p:cNvPicPr>
          <p:nvPr/>
        </p:nvPicPr>
        <p:blipFill>
          <a:blip r:embed="rId3"/>
          <a:stretch>
            <a:fillRect/>
          </a:stretch>
        </p:blipFill>
        <p:spPr>
          <a:xfrm>
            <a:off x="6484802" y="3011759"/>
            <a:ext cx="6461396" cy="544117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13yo TPP trampoline.JPG" descr="13yo TPP trampoline.JPG"/>
          <p:cNvPicPr>
            <a:picLocks noChangeAspect="1"/>
          </p:cNvPicPr>
          <p:nvPr/>
        </p:nvPicPr>
        <p:blipFill>
          <a:blip r:embed="rId2"/>
          <a:srcRect l="19572" r="12887"/>
          <a:stretch>
            <a:fillRect/>
          </a:stretch>
        </p:blipFill>
        <p:spPr>
          <a:xfrm>
            <a:off x="1219199" y="711200"/>
            <a:ext cx="4394201" cy="7837818"/>
          </a:xfrm>
          <a:prstGeom prst="rect">
            <a:avLst/>
          </a:prstGeom>
          <a:ln w="12700">
            <a:miter lim="400000"/>
          </a:ln>
        </p:spPr>
      </p:pic>
      <p:pic>
        <p:nvPicPr>
          <p:cNvPr id="337" name="IS lig cheerleader.JPG" descr="IS lig cheerleader.JPG"/>
          <p:cNvPicPr>
            <a:picLocks noChangeAspect="1"/>
          </p:cNvPicPr>
          <p:nvPr/>
        </p:nvPicPr>
        <p:blipFill>
          <a:blip r:embed="rId3"/>
          <a:srcRect l="14528" r="19316"/>
          <a:stretch>
            <a:fillRect/>
          </a:stretch>
        </p:blipFill>
        <p:spPr>
          <a:xfrm>
            <a:off x="7217575" y="711200"/>
            <a:ext cx="4648201" cy="782882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14yo volleyball player with unilateral L5 pars fx.…"/>
          <p:cNvSpPr txBox="1">
            <a:spLocks noGrp="1"/>
          </p:cNvSpPr>
          <p:nvPr>
            <p:ph type="body" sz="half" idx="1"/>
          </p:nvPr>
        </p:nvSpPr>
        <p:spPr>
          <a:xfrm>
            <a:off x="787400" y="5156200"/>
            <a:ext cx="11430000" cy="3606800"/>
          </a:xfrm>
          <a:prstGeom prst="rect">
            <a:avLst/>
          </a:prstGeom>
        </p:spPr>
        <p:txBody>
          <a:bodyPr/>
          <a:lstStyle/>
          <a:p>
            <a:pPr marL="368194" indent="-368194" defTabSz="245363">
              <a:spcBef>
                <a:spcPts val="1500"/>
              </a:spcBef>
              <a:buBlip>
                <a:blip r:embed="rId2"/>
              </a:buBlip>
              <a:defRPr sz="2982">
                <a:solidFill>
                  <a:srgbClr val="73BFFF"/>
                </a:solidFill>
                <a:effectLst>
                  <a:outerShdw blurRad="21336" dist="16002" dir="5400000" rotWithShape="0">
                    <a:srgbClr val="000000"/>
                  </a:outerShdw>
                </a:effectLst>
              </a:defRPr>
            </a:pPr>
            <a:r>
              <a:t>14yo volleyball player with unilateral L5 pars fx.</a:t>
            </a:r>
          </a:p>
          <a:p>
            <a:pPr marL="368194" indent="-368194" defTabSz="245363">
              <a:spcBef>
                <a:spcPts val="1500"/>
              </a:spcBef>
              <a:buBlip>
                <a:blip r:embed="rId2"/>
              </a:buBlip>
              <a:defRPr sz="2982">
                <a:solidFill>
                  <a:srgbClr val="73BFFF"/>
                </a:solidFill>
                <a:effectLst>
                  <a:outerShdw blurRad="21336" dist="16002" dir="5400000" rotWithShape="0">
                    <a:srgbClr val="000000"/>
                  </a:outerShdw>
                </a:effectLst>
              </a:defRPr>
            </a:pPr>
            <a:r>
              <a:t>Tx - bracing, reduction of activities, and 2 PRP injections.</a:t>
            </a:r>
          </a:p>
          <a:p>
            <a:pPr marL="368194" indent="-368194" defTabSz="245363">
              <a:spcBef>
                <a:spcPts val="1500"/>
              </a:spcBef>
              <a:buBlip>
                <a:blip r:embed="rId2"/>
              </a:buBlip>
              <a:defRPr sz="2982">
                <a:solidFill>
                  <a:srgbClr val="73BFFF"/>
                </a:solidFill>
                <a:effectLst>
                  <a:outerShdw blurRad="21336" dist="16002" dir="5400000" rotWithShape="0">
                    <a:srgbClr val="000000"/>
                  </a:outerShdw>
                </a:effectLst>
              </a:defRPr>
            </a:pPr>
            <a:r>
              <a:t>9mo persistent pain with fibrous non-union</a:t>
            </a:r>
          </a:p>
          <a:p>
            <a:pPr marL="368194" indent="-368194" defTabSz="245363">
              <a:spcBef>
                <a:spcPts val="1500"/>
              </a:spcBef>
              <a:buBlip>
                <a:blip r:embed="rId2"/>
              </a:buBlip>
              <a:defRPr sz="2982">
                <a:solidFill>
                  <a:srgbClr val="73BFFF"/>
                </a:solidFill>
                <a:effectLst>
                  <a:outerShdw blurRad="21336" dist="16002" dir="5400000" rotWithShape="0">
                    <a:srgbClr val="000000"/>
                  </a:outerShdw>
                </a:effectLst>
              </a:defRPr>
            </a:pPr>
            <a:r>
              <a:t>BMAc at 9mo after initial Dx</a:t>
            </a:r>
          </a:p>
          <a:p>
            <a:pPr marL="368194" indent="-368194" defTabSz="245363">
              <a:spcBef>
                <a:spcPts val="1500"/>
              </a:spcBef>
              <a:buBlip>
                <a:blip r:embed="rId2"/>
              </a:buBlip>
              <a:defRPr sz="2982">
                <a:solidFill>
                  <a:srgbClr val="73BFFF"/>
                </a:solidFill>
                <a:effectLst>
                  <a:outerShdw blurRad="21336" dist="16002" dir="5400000" rotWithShape="0">
                    <a:srgbClr val="000000"/>
                  </a:outerShdw>
                </a:effectLst>
              </a:defRPr>
            </a:pPr>
            <a:r>
              <a:t>7mo later, pt reports no pain and fx demonstrates complete healing</a:t>
            </a:r>
          </a:p>
        </p:txBody>
      </p:sp>
      <p:pic>
        <p:nvPicPr>
          <p:cNvPr id="340" name="image.png" descr="image.png"/>
          <p:cNvPicPr>
            <a:picLocks noChangeAspect="1"/>
          </p:cNvPicPr>
          <p:nvPr/>
        </p:nvPicPr>
        <p:blipFill>
          <a:blip r:embed="rId3"/>
          <a:stretch>
            <a:fillRect/>
          </a:stretch>
        </p:blipFill>
        <p:spPr>
          <a:xfrm>
            <a:off x="2207972" y="254000"/>
            <a:ext cx="8588856" cy="4711700"/>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Future of Regenerative Medicine"/>
          <p:cNvSpPr txBox="1">
            <a:spLocks noGrp="1"/>
          </p:cNvSpPr>
          <p:nvPr>
            <p:ph type="title"/>
          </p:nvPr>
        </p:nvSpPr>
        <p:spPr>
          <a:xfrm>
            <a:off x="787400" y="7289800"/>
            <a:ext cx="11430000" cy="1219200"/>
          </a:xfrm>
          <a:prstGeom prst="rect">
            <a:avLst/>
          </a:prstGeom>
        </p:spPr>
        <p:txBody>
          <a:bodyPr/>
          <a:lstStyle>
            <a:lvl1pPr defTabSz="519937">
              <a:defRPr sz="6408" i="1">
                <a:solidFill>
                  <a:srgbClr val="73BFFF"/>
                </a:solidFill>
                <a:effectLst>
                  <a:outerShdw blurRad="45212" dist="33909" dir="5400000" rotWithShape="0">
                    <a:srgbClr val="000000"/>
                  </a:outerShdw>
                </a:effectLst>
                <a:latin typeface="Helvetica Neue"/>
                <a:ea typeface="Helvetica Neue"/>
                <a:cs typeface="Helvetica Neue"/>
                <a:sym typeface="Helvetica Neue"/>
              </a:defRPr>
            </a:lvl1pPr>
          </a:lstStyle>
          <a:p>
            <a:r>
              <a:t>Future of Regenerative Medicine</a:t>
            </a:r>
          </a:p>
        </p:txBody>
      </p:sp>
      <p:pic>
        <p:nvPicPr>
          <p:cNvPr id="343" name="Future of RM.jpg" descr="Future of RM.jpg"/>
          <p:cNvPicPr>
            <a:picLocks noChangeAspect="1"/>
          </p:cNvPicPr>
          <p:nvPr/>
        </p:nvPicPr>
        <p:blipFill>
          <a:blip r:embed="rId2"/>
          <a:stretch>
            <a:fillRect/>
          </a:stretch>
        </p:blipFill>
        <p:spPr>
          <a:xfrm>
            <a:off x="635000" y="496887"/>
            <a:ext cx="11734800" cy="6600826"/>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stem-cell-treatment-800.jpg" descr="stem-cell-treatment-800.jpg"/>
          <p:cNvPicPr>
            <a:picLocks noGrp="1"/>
          </p:cNvPicPr>
          <p:nvPr>
            <p:ph type="pic" idx="21"/>
          </p:nvPr>
        </p:nvPicPr>
        <p:blipFill>
          <a:blip r:embed="rId2"/>
          <a:stretch>
            <a:fillRect/>
          </a:stretch>
        </p:blipFill>
        <p:spPr>
          <a:xfrm>
            <a:off x="6794500" y="2565400"/>
            <a:ext cx="5397501" cy="6121400"/>
          </a:xfrm>
          <a:prstGeom prst="rect">
            <a:avLst/>
          </a:prstGeom>
        </p:spPr>
      </p:pic>
      <p:sp>
        <p:nvSpPr>
          <p:cNvPr id="140" name="Physician intervention…">
            <a:hlinkClick r:id="rId3" action="ppaction://hlinksldjump"/>
          </p:cNvPr>
          <p:cNvSpPr txBox="1">
            <a:spLocks noGrp="1"/>
          </p:cNvSpPr>
          <p:nvPr>
            <p:ph type="body" sz="half" idx="1"/>
          </p:nvPr>
        </p:nvSpPr>
        <p:spPr>
          <a:xfrm>
            <a:off x="990600" y="2565400"/>
            <a:ext cx="5422900" cy="5715000"/>
          </a:xfrm>
          <a:prstGeom prst="rect">
            <a:avLst/>
          </a:prstGeom>
        </p:spPr>
        <p:txBody>
          <a:bodyPr/>
          <a:lstStyle/>
          <a:p>
            <a:pPr>
              <a:buBlip>
                <a:blip r:embed="rId4"/>
              </a:buBlip>
              <a:defRPr u="sng">
                <a:solidFill>
                  <a:srgbClr val="73BFFF"/>
                </a:solidFill>
              </a:defRPr>
            </a:pPr>
            <a:r>
              <a:rPr>
                <a:hlinkClick r:id="rId3" action="ppaction://hlinksldjump"/>
              </a:rPr>
              <a:t>Physician intervention</a:t>
            </a:r>
          </a:p>
          <a:p>
            <a:pPr>
              <a:buBlip>
                <a:blip r:embed="rId4"/>
              </a:buBlip>
              <a:defRPr>
                <a:solidFill>
                  <a:srgbClr val="73BFFF"/>
                </a:solidFill>
              </a:defRPr>
            </a:pPr>
            <a:r>
              <a:t>Best Orthobiologic </a:t>
            </a:r>
          </a:p>
          <a:p>
            <a:pPr>
              <a:buBlip>
                <a:blip r:embed="rId4"/>
              </a:buBlip>
              <a:defRPr>
                <a:solidFill>
                  <a:srgbClr val="73BFFF"/>
                </a:solidFill>
              </a:defRPr>
            </a:pPr>
            <a:r>
              <a:t>Precise and complete placement</a:t>
            </a:r>
          </a:p>
        </p:txBody>
      </p:sp>
      <p:sp>
        <p:nvSpPr>
          <p:cNvPr id="141" name="Intentional and active"/>
          <p:cNvSpPr txBox="1"/>
          <p:nvPr/>
        </p:nvSpPr>
        <p:spPr>
          <a:xfrm>
            <a:off x="4330700" y="674484"/>
            <a:ext cx="4955439" cy="733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a:hlinkClick r:id="rId5" action="ppaction://hlinksldjump"/>
              </a:defRPr>
            </a:lvl1pPr>
          </a:lstStyle>
          <a:p>
            <a:r>
              <a:rPr>
                <a:hlinkClick r:id="rId5" action="ppaction://hlinksldjump"/>
              </a:rPr>
              <a:t>Intentional and active</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Physician intervention"/>
          <p:cNvSpPr txBox="1">
            <a:spLocks noGrp="1"/>
          </p:cNvSpPr>
          <p:nvPr>
            <p:ph type="title"/>
          </p:nvPr>
        </p:nvSpPr>
        <p:spPr>
          <a:prstGeom prst="rect">
            <a:avLst/>
          </a:prstGeom>
        </p:spPr>
        <p:txBody>
          <a:bodyPr/>
          <a:lstStyle>
            <a:lvl1pPr algn="ctr">
              <a:defRPr>
                <a:hlinkClick r:id="" action="ppaction://hlinkshowjump?jump=nextslide"/>
              </a:defRPr>
            </a:lvl1pPr>
          </a:lstStyle>
          <a:p>
            <a:r>
              <a:rPr>
                <a:hlinkClick r:id="" action="ppaction://hlinkshowjump?jump=nextslide"/>
              </a:rPr>
              <a:t>Physician intervention</a:t>
            </a:r>
          </a:p>
        </p:txBody>
      </p:sp>
      <p:sp>
        <p:nvSpPr>
          <p:cNvPr id="144" name="Highly trained and experienced MD or DO who understands the theory, options, techniques, and pitfalls of each disorder and procedure.…"/>
          <p:cNvSpPr txBox="1">
            <a:spLocks noGrp="1"/>
          </p:cNvSpPr>
          <p:nvPr>
            <p:ph type="body" idx="1"/>
          </p:nvPr>
        </p:nvSpPr>
        <p:spPr>
          <a:prstGeom prst="rect">
            <a:avLst/>
          </a:prstGeom>
        </p:spPr>
        <p:txBody>
          <a:bodyPr/>
          <a:lstStyle/>
          <a:p>
            <a:pPr marL="395604" indent="-395604" defTabSz="519937">
              <a:spcBef>
                <a:spcPts val="3200"/>
              </a:spcBef>
              <a:buBlip>
                <a:blip r:embed="rId2"/>
              </a:buBlip>
              <a:defRPr sz="3204">
                <a:solidFill>
                  <a:srgbClr val="73BFFF"/>
                </a:solidFill>
                <a:effectLst>
                  <a:outerShdw blurRad="45212" dist="33909" dir="5400000" rotWithShape="0">
                    <a:srgbClr val="000000"/>
                  </a:outerShdw>
                </a:effectLst>
              </a:defRPr>
            </a:pPr>
            <a:r>
              <a:t>Highly trained and experienced MD or DO who understands the theory, options, techniques, and pitfalls of each disorder and procedure.</a:t>
            </a:r>
          </a:p>
          <a:p>
            <a:pPr marL="791209" lvl="1" indent="-395604" defTabSz="519937">
              <a:spcBef>
                <a:spcPts val="3200"/>
              </a:spcBef>
              <a:buBlip>
                <a:blip r:embed="rId2"/>
              </a:buBlip>
              <a:defRPr sz="3204">
                <a:solidFill>
                  <a:srgbClr val="73BFFF"/>
                </a:solidFill>
                <a:effectLst>
                  <a:outerShdw blurRad="45212" dist="33909" dir="5400000" rotWithShape="0">
                    <a:srgbClr val="000000"/>
                  </a:outerShdw>
                </a:effectLst>
              </a:defRPr>
            </a:pPr>
            <a:r>
              <a:t>First and greatest responsibility - </a:t>
            </a:r>
            <a:r>
              <a:rPr sz="4005" i="1" u="sng">
                <a:latin typeface="Helvetica Neue"/>
                <a:ea typeface="Helvetica Neue"/>
                <a:cs typeface="Helvetica Neue"/>
                <a:sym typeface="Helvetica Neue"/>
              </a:rPr>
              <a:t>Should this be done?</a:t>
            </a:r>
          </a:p>
          <a:p>
            <a:pPr marL="395604" indent="-395604" defTabSz="519937">
              <a:spcBef>
                <a:spcPts val="3200"/>
              </a:spcBef>
              <a:buBlip>
                <a:blip r:embed="rId2"/>
              </a:buBlip>
              <a:defRPr sz="3204">
                <a:solidFill>
                  <a:srgbClr val="73BFFF"/>
                </a:solidFill>
                <a:effectLst>
                  <a:outerShdw blurRad="45212" dist="33909" dir="5400000" rotWithShape="0">
                    <a:srgbClr val="000000"/>
                  </a:outerShdw>
                </a:effectLst>
              </a:defRPr>
            </a:pPr>
            <a:r>
              <a:t>Chiropractors cannot legally perform injections of any material.</a:t>
            </a:r>
          </a:p>
          <a:p>
            <a:pPr marL="395604" indent="-395604" defTabSz="519937">
              <a:spcBef>
                <a:spcPts val="3200"/>
              </a:spcBef>
              <a:buBlip>
                <a:blip r:embed="rId2"/>
              </a:buBlip>
              <a:defRPr sz="3204">
                <a:solidFill>
                  <a:srgbClr val="73BFFF"/>
                </a:solidFill>
                <a:effectLst>
                  <a:outerShdw blurRad="45212" dist="33909" dir="5400000" rotWithShape="0">
                    <a:srgbClr val="000000"/>
                  </a:outerShdw>
                </a:effectLst>
              </a:defRPr>
            </a:pPr>
            <a:r>
              <a:t>Nurse Practitioners and Physician Assistants do not have the legal standing to prescribe Orthobiologic treatments.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fill="hold"/>
                                        <p:tgtEl>
                                          <p:spTgt spid="144">
                                            <p:bg/>
                                          </p:spTgt>
                                        </p:tgtEl>
                                        <p:attrNameLst>
                                          <p:attrName>style.visibility</p:attrName>
                                        </p:attrNameLst>
                                      </p:cBhvr>
                                      <p:to>
                                        <p:strVal val="visible"/>
                                      </p:to>
                                    </p:set>
                                  </p:childTnLst>
                                </p:cTn>
                              </p:par>
                              <p:par>
                                <p:cTn id="7" presetID="1" presetClass="entr" presetSubtype="0" fill="hold" grpId="0" nodeType="withEffect">
                                  <p:stCondLst>
                                    <p:cond delay="0"/>
                                  </p:stCondLst>
                                  <p:iterate type="lt">
                                    <p:tmAbs val="100"/>
                                  </p:iterate>
                                  <p:childTnLst>
                                    <p:set>
                                      <p:cBhvr>
                                        <p:cTn id="8" fill="hold"/>
                                        <p:tgtEl>
                                          <p:spTgt spid="14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100"/>
                                  </p:iterate>
                                  <p:childTnLst>
                                    <p:set>
                                      <p:cBhvr>
                                        <p:cTn id="12" fill="hold"/>
                                        <p:tgtEl>
                                          <p:spTgt spid="14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type="lt">
                                    <p:tmAbs val="100"/>
                                  </p:iterate>
                                  <p:childTnLst>
                                    <p:set>
                                      <p:cBhvr>
                                        <p:cTn id="16" fill="hold"/>
                                        <p:tgtEl>
                                          <p:spTgt spid="14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100"/>
                                  </p:iterate>
                                  <p:childTnLst>
                                    <p:set>
                                      <p:cBhvr>
                                        <p:cTn id="20" fill="hold"/>
                                        <p:tgtEl>
                                          <p:spTgt spid="14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Double-tap to edit"/>
          <p:cNvSpPr txBox="1">
            <a:spLocks noGrp="1"/>
          </p:cNvSpPr>
          <p:nvPr>
            <p:ph type="title"/>
          </p:nvPr>
        </p:nvSpPr>
        <p:spPr>
          <a:prstGeom prst="rect">
            <a:avLst/>
          </a:prstGeom>
        </p:spPr>
        <p:txBody>
          <a:bodyPr/>
          <a:lstStyle/>
          <a:p>
            <a:pPr defTabSz="233679">
              <a:defRPr sz="2880">
                <a:effectLst>
                  <a:outerShdw blurRad="20320" dist="15240" dir="5400000" rotWithShape="0">
                    <a:srgbClr val="000000"/>
                  </a:outerShdw>
                </a:effectLst>
              </a:defRPr>
            </a:pPr>
            <a:endParaRPr/>
          </a:p>
        </p:txBody>
      </p:sp>
      <p:sp>
        <p:nvSpPr>
          <p:cNvPr id="147" name="FDA letters to major Peri-natal derived producers stating non-compliance"/>
          <p:cNvSpPr txBox="1"/>
          <p:nvPr/>
        </p:nvSpPr>
        <p:spPr>
          <a:xfrm>
            <a:off x="787400" y="254000"/>
            <a:ext cx="11328273" cy="23366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438150">
              <a:defRPr sz="5400">
                <a:effectLst>
                  <a:outerShdw blurRad="38100" dist="28575" dir="5400000" rotWithShape="0">
                    <a:srgbClr val="000000"/>
                  </a:outerShdw>
                </a:effectLst>
              </a:defRPr>
            </a:lvl1pPr>
          </a:lstStyle>
          <a:p>
            <a:r>
              <a:t>FDA letters to major Peri-natal derived producers stating non-compliance</a:t>
            </a:r>
          </a:p>
        </p:txBody>
      </p:sp>
      <p:sp>
        <p:nvSpPr>
          <p:cNvPr id="148" name="Liveyon…"/>
          <p:cNvSpPr txBox="1">
            <a:spLocks noGrp="1"/>
          </p:cNvSpPr>
          <p:nvPr>
            <p:ph type="body" sz="half" idx="1"/>
          </p:nvPr>
        </p:nvSpPr>
        <p:spPr>
          <a:prstGeom prst="rect">
            <a:avLst/>
          </a:prstGeom>
        </p:spPr>
        <p:txBody>
          <a:bodyPr/>
          <a:lstStyle/>
          <a:p>
            <a:pPr>
              <a:buBlip>
                <a:blip r:embed="rId2"/>
              </a:buBlip>
            </a:pPr>
            <a:r>
              <a:t>Liveyon</a:t>
            </a:r>
          </a:p>
          <a:p>
            <a:pPr>
              <a:buBlip>
                <a:blip r:embed="rId2"/>
              </a:buBlip>
            </a:pPr>
            <a:r>
              <a:t>Chara Biologics</a:t>
            </a:r>
          </a:p>
          <a:p>
            <a:pPr>
              <a:buBlip>
                <a:blip r:embed="rId2"/>
              </a:buBlip>
            </a:pPr>
            <a:r>
              <a:t>RichSource Stem Cells</a:t>
            </a:r>
          </a:p>
          <a:p>
            <a:pPr>
              <a:buBlip>
                <a:blip r:embed="rId2"/>
              </a:buBlip>
            </a:pPr>
            <a:r>
              <a:t>20 other smaller companies</a:t>
            </a:r>
          </a:p>
        </p:txBody>
      </p:sp>
      <p:pic>
        <p:nvPicPr>
          <p:cNvPr id="149" name="8F33B0BB-C1E9-4F86-92DA-5FCBF715426C-L0-001.png" descr="8F33B0BB-C1E9-4F86-92DA-5FCBF715426C-L0-001.png"/>
          <p:cNvPicPr>
            <a:picLocks noChangeAspect="1"/>
          </p:cNvPicPr>
          <p:nvPr/>
        </p:nvPicPr>
        <p:blipFill>
          <a:blip r:embed="rId3"/>
          <a:stretch>
            <a:fillRect/>
          </a:stretch>
        </p:blipFill>
        <p:spPr>
          <a:xfrm>
            <a:off x="6999878" y="2812934"/>
            <a:ext cx="5064013" cy="675531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Importance of experience and technique…"/>
          <p:cNvSpPr txBox="1">
            <a:spLocks noGrp="1"/>
          </p:cNvSpPr>
          <p:nvPr>
            <p:ph type="title"/>
          </p:nvPr>
        </p:nvSpPr>
        <p:spPr>
          <a:xfrm>
            <a:off x="635000" y="7061200"/>
            <a:ext cx="11430000" cy="1905000"/>
          </a:xfrm>
          <a:prstGeom prst="rect">
            <a:avLst/>
          </a:prstGeom>
        </p:spPr>
        <p:txBody>
          <a:bodyPr/>
          <a:lstStyle/>
          <a:p>
            <a:pPr defTabSz="233679">
              <a:defRPr sz="5120">
                <a:effectLst>
                  <a:outerShdw blurRad="20320" dist="15240" dir="5400000" rotWithShape="0">
                    <a:srgbClr val="000000"/>
                  </a:outerShdw>
                </a:effectLst>
              </a:defRPr>
            </a:pPr>
            <a:r>
              <a:t>Importance of experience and technique</a:t>
            </a:r>
          </a:p>
          <a:p>
            <a:pPr defTabSz="233679">
              <a:defRPr sz="2880">
                <a:effectLst>
                  <a:outerShdw blurRad="20320" dist="15240" dir="5400000" rotWithShape="0">
                    <a:srgbClr val="000000"/>
                  </a:outerShdw>
                </a:effectLst>
              </a:defRPr>
            </a:pPr>
            <a:endParaRPr/>
          </a:p>
          <a:p>
            <a:pPr defTabSz="233679">
              <a:defRPr sz="2880">
                <a:solidFill>
                  <a:srgbClr val="73BFFF"/>
                </a:solidFill>
                <a:effectLst>
                  <a:outerShdw blurRad="20320" dist="15240" dir="5400000" rotWithShape="0">
                    <a:srgbClr val="000000"/>
                  </a:outerShdw>
                </a:effectLst>
              </a:defRPr>
            </a:pPr>
            <a:r>
              <a:t>28yo male now complains of severe buttock and hip pain after BMAc</a:t>
            </a:r>
          </a:p>
        </p:txBody>
      </p:sp>
      <p:pic>
        <p:nvPicPr>
          <p:cNvPr id="152" name="BMAc thru SIJ.JPG" descr="BMAc thru SIJ.JPG"/>
          <p:cNvPicPr>
            <a:picLocks noChangeAspect="1"/>
          </p:cNvPicPr>
          <p:nvPr/>
        </p:nvPicPr>
        <p:blipFill>
          <a:blip r:embed="rId2"/>
          <a:stretch>
            <a:fillRect/>
          </a:stretch>
        </p:blipFill>
        <p:spPr>
          <a:xfrm>
            <a:off x="1330475" y="289181"/>
            <a:ext cx="10039050" cy="6769101"/>
          </a:xfrm>
          <a:prstGeom prst="rect">
            <a:avLst/>
          </a:prstGeom>
          <a:ln w="12700">
            <a:miter lim="400000"/>
          </a:ln>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Industrial">
  <a:themeElements>
    <a:clrScheme name="Industrial">
      <a:dk1>
        <a:srgbClr val="BC00FF"/>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7322BD0383484F868BC3348A6E8669" ma:contentTypeVersion="10" ma:contentTypeDescription="Create a new document." ma:contentTypeScope="" ma:versionID="f67d4306f669d3c0afddf5737e933ee4">
  <xsd:schema xmlns:xsd="http://www.w3.org/2001/XMLSchema" xmlns:xs="http://www.w3.org/2001/XMLSchema" xmlns:p="http://schemas.microsoft.com/office/2006/metadata/properties" xmlns:ns3="f0a7fbf7-57a1-480f-960a-d451aee2fde9" targetNamespace="http://schemas.microsoft.com/office/2006/metadata/properties" ma:root="true" ma:fieldsID="c9f3f89ff9aedd043553a41f8afa53e2" ns3:_="">
    <xsd:import namespace="f0a7fbf7-57a1-480f-960a-d451aee2fde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a7fbf7-57a1-480f-960a-d451aee2fd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4D39F4-212D-468F-B12A-0ED17A1FF3A0}">
  <ds:schemaRefs>
    <ds:schemaRef ds:uri="f0a7fbf7-57a1-480f-960a-d451aee2fde9"/>
    <ds:schemaRef ds:uri="http://purl.org/dc/elements/1.1/"/>
    <ds:schemaRef ds:uri="http://purl.org/dc/dcmitype/"/>
    <ds:schemaRef ds:uri="http://schemas.openxmlformats.org/package/2006/metadata/core-properties"/>
    <ds:schemaRef ds:uri="http://purl.org/dc/terms/"/>
    <ds:schemaRef ds:uri="http://www.w3.org/XML/1998/namespace"/>
    <ds:schemaRef ds:uri="http://schemas.microsoft.com/office/2006/documentManagement/typ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64E5FB3B-C109-465F-8455-8B0B82D669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a7fbf7-57a1-480f-960a-d451aee2fd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450245-73B5-41B3-A92D-F5423EFE3D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1564</Words>
  <Application>Microsoft Office PowerPoint</Application>
  <PresentationFormat>Custom</PresentationFormat>
  <Paragraphs>201</Paragraphs>
  <Slides>56</Slides>
  <Notes>0</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Industrial</vt:lpstr>
      <vt:lpstr>Precision Therapeutics</vt:lpstr>
      <vt:lpstr>PowerPoint Presentation</vt:lpstr>
      <vt:lpstr>PowerPoint Presentation</vt:lpstr>
      <vt:lpstr>Regenerative Medicine</vt:lpstr>
      <vt:lpstr>PowerPoint Presentation</vt:lpstr>
      <vt:lpstr>PowerPoint Presentation</vt:lpstr>
      <vt:lpstr>Physician intervention</vt:lpstr>
      <vt:lpstr>PowerPoint Presentation</vt:lpstr>
      <vt:lpstr>Importance of experience and technique  28yo male now complains of severe buttock and hip pain after BMAc</vt:lpstr>
      <vt:lpstr>PowerPoint Presentation</vt:lpstr>
      <vt:lpstr>PowerPoint Presentation</vt:lpstr>
      <vt:lpstr>PowerPoint Presentation</vt:lpstr>
      <vt:lpstr>Best Orthobiologic</vt:lpstr>
      <vt:lpstr>NSAIDS</vt:lpstr>
      <vt:lpstr>PowerPoint Presentation</vt:lpstr>
      <vt:lpstr>Local Anesthetic </vt:lpstr>
      <vt:lpstr>Best Orthobiologic</vt:lpstr>
      <vt:lpstr>Do birth derived 'Stem Cell' products contain living Stem cells?</vt:lpstr>
      <vt:lpstr>PowerPoint Presentation</vt:lpstr>
      <vt:lpstr>Volume and concentration are critical</vt:lpstr>
      <vt:lpstr>Knee volume</vt:lpstr>
      <vt:lpstr>PowerPoint Presentation</vt:lpstr>
      <vt:lpstr>Precise and complete placement</vt:lpstr>
      <vt:lpstr>Stem cells tend to stay where they are placed. This micro-environment is called the niche. And it largely dictates the ultimate fate of the stem cells. </vt:lpstr>
      <vt:lpstr>Niche</vt:lpstr>
      <vt:lpstr>Results = No room for error</vt:lpstr>
      <vt:lpstr>Regenerative Medicine</vt:lpstr>
      <vt:lpstr>Promotion of the repair response </vt:lpstr>
      <vt:lpstr>Healing Cascade</vt:lpstr>
      <vt:lpstr>PowerPoint Presentation</vt:lpstr>
      <vt:lpstr>Platelets  </vt:lpstr>
      <vt:lpstr>Promotion of the repair response </vt:lpstr>
      <vt:lpstr>Stem cells</vt:lpstr>
      <vt:lpstr>Embryonic stem cells</vt:lpstr>
      <vt:lpstr>Healthy articular cartilage </vt:lpstr>
      <vt:lpstr>Promotion of the repair response </vt:lpstr>
      <vt:lpstr>Growth Factors</vt:lpstr>
      <vt:lpstr>Chemotaxis</vt:lpstr>
      <vt:lpstr>Regenerative Medicine</vt:lpstr>
      <vt:lpstr>Diseased, dysfunctional, or injured tissue</vt:lpstr>
      <vt:lpstr>PowerPoint Presentation</vt:lpstr>
      <vt:lpstr>50yo male new onset knee pain.  Dx - 'undersurface apical flap tear of the meniscus'.</vt:lpstr>
      <vt:lpstr>2 weeks s/p medial meniscectomy, pt had large persistent effusion limiting ROM.  MR demonstrates subarticular stress fx of medial fem condyle.</vt:lpstr>
      <vt:lpstr>Non weight bearing for 4 weeks. Sxs improved and f/u MR demonstrated progressive healing and patient was allowed to return to exercise. </vt:lpstr>
      <vt:lpstr>1 month after return to exercise, pt continued to have persistent effusion and developed very slight lower medial knee pain (3/10)   - MR demonstrates developing tibial stress fx along the med tib plateau.</vt:lpstr>
      <vt:lpstr>6mo after initial onset of right knee pain and subsequent surgery, pt develops almost identical left knee sxs.  - MR apical flap tear of posterior horn of medial meniscus.</vt:lpstr>
      <vt:lpstr>12mo post op, right knee is mildly unstable and there is significant articular cartilage thinning.  </vt:lpstr>
      <vt:lpstr>What can we currently do?</vt:lpstr>
      <vt:lpstr>PowerPoint Presentation</vt:lpstr>
      <vt:lpstr>PowerPoint Presentation</vt:lpstr>
      <vt:lpstr>The biggest question is should it be done.</vt:lpstr>
      <vt:lpstr>PowerPoint Presentation</vt:lpstr>
      <vt:lpstr>Transient Positional Pseudarthrosis of the Spinous Processes (TPPS)*</vt:lpstr>
      <vt:lpstr>PowerPoint Presentation</vt:lpstr>
      <vt:lpstr>PowerPoint Presentation</vt:lpstr>
      <vt:lpstr>Future of Regenerative Medicine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Precision Therapeutics</dc:title>
  <dc:creator>Shane Rose</dc:creator>
  <cp:lastModifiedBy>Shane Rose</cp:lastModifiedBy>
  <cp:revision>4</cp:revision>
  <dcterms:modified xsi:type="dcterms:W3CDTF">2023-06-15T15:14:57Z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0x0101007C7322BD0383484F868BC3348A6E8669</vt:lpwstr>
  </property>
</Properties>
</file>